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Roboto"/>
      <p:regular r:id="rId43"/>
      <p:bold r:id="rId44"/>
      <p:italic r:id="rId45"/>
      <p:boldItalic r:id="rId46"/>
    </p:embeddedFont>
    <p:embeddedFont>
      <p:font typeface="Poppins"/>
      <p:regular r:id="rId47"/>
      <p:bold r:id="rId48"/>
      <p:italic r:id="rId49"/>
      <p:boldItalic r:id="rId50"/>
    </p:embeddedFont>
    <p:embeddedFont>
      <p:font typeface="Anaheim"/>
      <p:regular r:id="rId51"/>
      <p:bold r:id="rId52"/>
    </p:embeddedFont>
    <p:embeddedFont>
      <p:font typeface="Lato"/>
      <p:regular r:id="rId53"/>
      <p:bold r:id="rId54"/>
      <p:italic r:id="rId55"/>
      <p:boldItalic r:id="rId56"/>
    </p:embeddedFont>
    <p:embeddedFont>
      <p:font typeface="Fira Sans Extra Condensed Medium"/>
      <p:regular r:id="rId57"/>
      <p:bold r:id="rId58"/>
      <p:italic r:id="rId59"/>
      <p:boldItalic r:id="rId60"/>
    </p:embeddedFont>
    <p:embeddedFont>
      <p:font typeface="Fira Sans"/>
      <p:regular r:id="rId61"/>
      <p:bold r:id="rId62"/>
      <p:italic r:id="rId63"/>
      <p:boldItalic r:id="rId64"/>
    </p:embeddedFont>
    <p:embeddedFont>
      <p:font typeface="Fira Sans Extra Condensed"/>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iego Adrian Valdez Dur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FiraSans-bold.fntdata"/><Relationship Id="rId61" Type="http://schemas.openxmlformats.org/officeDocument/2006/relationships/font" Target="fonts/FiraSans-regular.fntdata"/><Relationship Id="rId20" Type="http://schemas.openxmlformats.org/officeDocument/2006/relationships/slide" Target="slides/slide13.xml"/><Relationship Id="rId64" Type="http://schemas.openxmlformats.org/officeDocument/2006/relationships/font" Target="fonts/FiraSans-boldItalic.fntdata"/><Relationship Id="rId63" Type="http://schemas.openxmlformats.org/officeDocument/2006/relationships/font" Target="fonts/FiraSans-italic.fntdata"/><Relationship Id="rId22" Type="http://schemas.openxmlformats.org/officeDocument/2006/relationships/slide" Target="slides/slide15.xml"/><Relationship Id="rId66" Type="http://schemas.openxmlformats.org/officeDocument/2006/relationships/font" Target="fonts/FiraSansExtraCondensed-bold.fntdata"/><Relationship Id="rId21" Type="http://schemas.openxmlformats.org/officeDocument/2006/relationships/slide" Target="slides/slide14.xml"/><Relationship Id="rId65" Type="http://schemas.openxmlformats.org/officeDocument/2006/relationships/font" Target="fonts/FiraSansExtraCondensed-regular.fntdata"/><Relationship Id="rId24" Type="http://schemas.openxmlformats.org/officeDocument/2006/relationships/slide" Target="slides/slide17.xml"/><Relationship Id="rId68" Type="http://schemas.openxmlformats.org/officeDocument/2006/relationships/font" Target="fonts/FiraSansExtraCondensed-boldItalic.fntdata"/><Relationship Id="rId23" Type="http://schemas.openxmlformats.org/officeDocument/2006/relationships/slide" Target="slides/slide16.xml"/><Relationship Id="rId67" Type="http://schemas.openxmlformats.org/officeDocument/2006/relationships/font" Target="fonts/FiraSansExtraCondensed-italic.fntdata"/><Relationship Id="rId60" Type="http://schemas.openxmlformats.org/officeDocument/2006/relationships/font" Target="fonts/FiraSansExtraCondensedMedium-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naheim-regular.fntdata"/><Relationship Id="rId50" Type="http://schemas.openxmlformats.org/officeDocument/2006/relationships/font" Target="fonts/Poppins-boldItalic.fntdata"/><Relationship Id="rId53" Type="http://schemas.openxmlformats.org/officeDocument/2006/relationships/font" Target="fonts/Lato-regular.fntdata"/><Relationship Id="rId52" Type="http://schemas.openxmlformats.org/officeDocument/2006/relationships/font" Target="fonts/Anaheim-bold.fntdata"/><Relationship Id="rId11" Type="http://schemas.openxmlformats.org/officeDocument/2006/relationships/slide" Target="slides/slide4.xml"/><Relationship Id="rId55" Type="http://schemas.openxmlformats.org/officeDocument/2006/relationships/font" Target="fonts/Lato-italic.fntdata"/><Relationship Id="rId10" Type="http://schemas.openxmlformats.org/officeDocument/2006/relationships/slide" Target="slides/slide3.xml"/><Relationship Id="rId54" Type="http://schemas.openxmlformats.org/officeDocument/2006/relationships/font" Target="fonts/Lato-bold.fntdata"/><Relationship Id="rId13" Type="http://schemas.openxmlformats.org/officeDocument/2006/relationships/slide" Target="slides/slide6.xml"/><Relationship Id="rId57" Type="http://schemas.openxmlformats.org/officeDocument/2006/relationships/font" Target="fonts/FiraSansExtraCondensedMedium-regular.fntdata"/><Relationship Id="rId12" Type="http://schemas.openxmlformats.org/officeDocument/2006/relationships/slide" Target="slides/slide5.xml"/><Relationship Id="rId56" Type="http://schemas.openxmlformats.org/officeDocument/2006/relationships/font" Target="fonts/Lato-boldItalic.fntdata"/><Relationship Id="rId15" Type="http://schemas.openxmlformats.org/officeDocument/2006/relationships/slide" Target="slides/slide8.xml"/><Relationship Id="rId59" Type="http://schemas.openxmlformats.org/officeDocument/2006/relationships/font" Target="fonts/FiraSansExtraCondensedMedium-italic.fntdata"/><Relationship Id="rId14" Type="http://schemas.openxmlformats.org/officeDocument/2006/relationships/slide" Target="slides/slide7.xml"/><Relationship Id="rId58" Type="http://schemas.openxmlformats.org/officeDocument/2006/relationships/font" Target="fonts/FiraSansExtraCondensed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04T23:16:59.711">
    <p:pos x="261" y="113"/>
    <p:text>more details here, look more into what's uncomfortable? how to overcome this thing?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f96d36a7ab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f96d36a7ab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3f20b62b3cd6d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3f20b62b3cd6d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f96d36a7ab_3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f96d36a7ab_3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f96d36a7ab_1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f96d36a7ab_1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f96d36a7ab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f96d36a7ab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f96d36a7ab_3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f96d36a7ab_3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f92e42891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f92e42891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f96d36a7ab_3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f96d36a7ab_3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f96d36a7ab_1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f96d36a7ab_1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f96d36a7ab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f96d36a7ab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f92e42891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f92e42891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f96d36a7ab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f96d36a7a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f96d36a7ab_3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f96d36a7ab_3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f96d36a7ab_1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f96d36a7ab_1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f96d36a7ab_3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f96d36a7ab_3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f96d36a7ab_3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f96d36a7ab_3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f96d36a7ab_1_1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f96d36a7ab_1_1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07c42fd54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07c42fd54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f92e42891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f92e42891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07c42fd54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07c42fd54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f96d36a7a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f96d36a7a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f96d36a7ab_3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f96d36a7ab_3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f96d36a7ab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f96d36a7ab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f96d36a7a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f96d36a7a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f96d36a7ab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f96d36a7ab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f985c9bc4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f985c9bc4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f985c9bc4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f985c9bc4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f985c9bc4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f985c9bc4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f985c9bc4f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f985c9bc4f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f96d36a7ab_1_2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f96d36a7ab_1_2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f96d36a7ab_1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f96d36a7ab_1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f92ea4e86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f92ea4e86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96d36a7ab_1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96d36a7ab_1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f96d36a7ab_3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f96d36a7ab_3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f96d36a7ab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f96d36a7ab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080675" y="1687650"/>
            <a:ext cx="6350100" cy="1431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080675" y="3183000"/>
            <a:ext cx="63501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0" y="0"/>
            <a:ext cx="1721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8680750" y="-35700"/>
            <a:ext cx="0" cy="52149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hasCustomPrompt="1" type="title"/>
          </p:nvPr>
        </p:nvSpPr>
        <p:spPr>
          <a:xfrm>
            <a:off x="3091725" y="1412738"/>
            <a:ext cx="5339100" cy="1089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2" name="Google Shape;72;p11"/>
          <p:cNvSpPr txBox="1"/>
          <p:nvPr>
            <p:ph idx="1" type="subTitle"/>
          </p:nvPr>
        </p:nvSpPr>
        <p:spPr>
          <a:xfrm>
            <a:off x="3091725" y="3233663"/>
            <a:ext cx="53391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73" name="Google Shape;73;p11"/>
          <p:cNvSpPr/>
          <p:nvPr/>
        </p:nvSpPr>
        <p:spPr>
          <a:xfrm>
            <a:off x="0" y="0"/>
            <a:ext cx="266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 name="Google Shape;74;p11"/>
          <p:cNvCxnSpPr/>
          <p:nvPr/>
        </p:nvCxnSpPr>
        <p:spPr>
          <a:xfrm>
            <a:off x="8820525" y="-35700"/>
            <a:ext cx="0" cy="52149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5"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6" name="Shape 76"/>
        <p:cNvGrpSpPr/>
        <p:nvPr/>
      </p:nvGrpSpPr>
      <p:grpSpPr>
        <a:xfrm>
          <a:off x="0" y="0"/>
          <a:ext cx="0" cy="0"/>
          <a:chOff x="0" y="0"/>
          <a:chExt cx="0" cy="0"/>
        </a:xfrm>
      </p:grpSpPr>
      <p:sp>
        <p:nvSpPr>
          <p:cNvPr id="77" name="Google Shape;77;p13"/>
          <p:cNvSpPr/>
          <p:nvPr/>
        </p:nvSpPr>
        <p:spPr>
          <a:xfrm>
            <a:off x="0" y="0"/>
            <a:ext cx="40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13"/>
          <p:cNvCxnSpPr/>
          <p:nvPr/>
        </p:nvCxnSpPr>
        <p:spPr>
          <a:xfrm>
            <a:off x="8430775"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79" name="Google Shape;7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 name="Google Shape;80;p13"/>
          <p:cNvSpPr txBox="1"/>
          <p:nvPr>
            <p:ph hasCustomPrompt="1" idx="2" type="title"/>
          </p:nvPr>
        </p:nvSpPr>
        <p:spPr>
          <a:xfrm>
            <a:off x="720000" y="1579950"/>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3" type="title"/>
          </p:nvPr>
        </p:nvSpPr>
        <p:spPr>
          <a:xfrm>
            <a:off x="720000" y="2914288"/>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4" type="title"/>
          </p:nvPr>
        </p:nvSpPr>
        <p:spPr>
          <a:xfrm>
            <a:off x="3371772" y="1579950"/>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5" type="title"/>
          </p:nvPr>
        </p:nvSpPr>
        <p:spPr>
          <a:xfrm>
            <a:off x="3371772" y="2914288"/>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6" type="title"/>
          </p:nvPr>
        </p:nvSpPr>
        <p:spPr>
          <a:xfrm>
            <a:off x="6023544" y="1579950"/>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hasCustomPrompt="1" idx="7" type="title"/>
          </p:nvPr>
        </p:nvSpPr>
        <p:spPr>
          <a:xfrm>
            <a:off x="6023544" y="2914288"/>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1" type="subTitle"/>
          </p:nvPr>
        </p:nvSpPr>
        <p:spPr>
          <a:xfrm>
            <a:off x="720000" y="1978648"/>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87" name="Google Shape;87;p13"/>
          <p:cNvSpPr txBox="1"/>
          <p:nvPr>
            <p:ph idx="8" type="subTitle"/>
          </p:nvPr>
        </p:nvSpPr>
        <p:spPr>
          <a:xfrm>
            <a:off x="3371774" y="1978648"/>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88" name="Google Shape;88;p13"/>
          <p:cNvSpPr txBox="1"/>
          <p:nvPr>
            <p:ph idx="9" type="subTitle"/>
          </p:nvPr>
        </p:nvSpPr>
        <p:spPr>
          <a:xfrm>
            <a:off x="6023548" y="1978648"/>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89" name="Google Shape;89;p13"/>
          <p:cNvSpPr txBox="1"/>
          <p:nvPr>
            <p:ph idx="13" type="subTitle"/>
          </p:nvPr>
        </p:nvSpPr>
        <p:spPr>
          <a:xfrm>
            <a:off x="720000" y="3313049"/>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90" name="Google Shape;90;p13"/>
          <p:cNvSpPr txBox="1"/>
          <p:nvPr>
            <p:ph idx="14" type="subTitle"/>
          </p:nvPr>
        </p:nvSpPr>
        <p:spPr>
          <a:xfrm>
            <a:off x="3371774" y="3313049"/>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91" name="Google Shape;91;p13"/>
          <p:cNvSpPr txBox="1"/>
          <p:nvPr>
            <p:ph idx="15" type="subTitle"/>
          </p:nvPr>
        </p:nvSpPr>
        <p:spPr>
          <a:xfrm>
            <a:off x="6023548" y="3313049"/>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grpSp>
        <p:nvGrpSpPr>
          <p:cNvPr id="92" name="Google Shape;92;p13"/>
          <p:cNvGrpSpPr/>
          <p:nvPr/>
        </p:nvGrpSpPr>
        <p:grpSpPr>
          <a:xfrm>
            <a:off x="720000" y="4854300"/>
            <a:ext cx="8536500" cy="0"/>
            <a:chOff x="2220050" y="1547100"/>
            <a:chExt cx="8536500" cy="0"/>
          </a:xfrm>
        </p:grpSpPr>
        <p:cxnSp>
          <p:nvCxnSpPr>
            <p:cNvPr id="93" name="Google Shape;93;p13"/>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94" name="Google Shape;94;p13"/>
            <p:cNvCxnSpPr/>
            <p:nvPr/>
          </p:nvCxnSpPr>
          <p:spPr>
            <a:xfrm>
              <a:off x="2684450" y="1547100"/>
              <a:ext cx="80721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5" name="Shape 95"/>
        <p:cNvGrpSpPr/>
        <p:nvPr/>
      </p:nvGrpSpPr>
      <p:grpSpPr>
        <a:xfrm>
          <a:off x="0" y="0"/>
          <a:ext cx="0" cy="0"/>
          <a:chOff x="0" y="0"/>
          <a:chExt cx="0" cy="0"/>
        </a:xfrm>
      </p:grpSpPr>
      <p:sp>
        <p:nvSpPr>
          <p:cNvPr id="96" name="Google Shape;96;p14"/>
          <p:cNvSpPr/>
          <p:nvPr/>
        </p:nvSpPr>
        <p:spPr>
          <a:xfrm>
            <a:off x="0" y="0"/>
            <a:ext cx="40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8" name="Google Shape;98;p14"/>
          <p:cNvCxnSpPr/>
          <p:nvPr/>
        </p:nvCxnSpPr>
        <p:spPr>
          <a:xfrm>
            <a:off x="8783850"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99" name="Google Shape;99;p14"/>
          <p:cNvGrpSpPr/>
          <p:nvPr/>
        </p:nvGrpSpPr>
        <p:grpSpPr>
          <a:xfrm>
            <a:off x="1501085" y="4854300"/>
            <a:ext cx="7698000" cy="0"/>
            <a:chOff x="2220050" y="1547100"/>
            <a:chExt cx="7698000" cy="0"/>
          </a:xfrm>
        </p:grpSpPr>
        <p:cxnSp>
          <p:nvCxnSpPr>
            <p:cNvPr id="100" name="Google Shape;100;p14"/>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01" name="Google Shape;101;p14"/>
            <p:cNvCxnSpPr/>
            <p:nvPr/>
          </p:nvCxnSpPr>
          <p:spPr>
            <a:xfrm>
              <a:off x="2684450" y="1547100"/>
              <a:ext cx="72336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02" name="Shape 102"/>
        <p:cNvGrpSpPr/>
        <p:nvPr/>
      </p:nvGrpSpPr>
      <p:grpSpPr>
        <a:xfrm>
          <a:off x="0" y="0"/>
          <a:ext cx="0" cy="0"/>
          <a:chOff x="0" y="0"/>
          <a:chExt cx="0" cy="0"/>
        </a:xfrm>
      </p:grpSpPr>
      <p:sp>
        <p:nvSpPr>
          <p:cNvPr id="103" name="Google Shape;103;p15"/>
          <p:cNvSpPr/>
          <p:nvPr>
            <p:ph idx="2" type="pic"/>
          </p:nvPr>
        </p:nvSpPr>
        <p:spPr>
          <a:xfrm>
            <a:off x="1377525" y="0"/>
            <a:ext cx="3802500" cy="3033900"/>
          </a:xfrm>
          <a:prstGeom prst="rect">
            <a:avLst/>
          </a:prstGeom>
          <a:noFill/>
          <a:ln>
            <a:noFill/>
          </a:ln>
        </p:spPr>
      </p:sp>
      <p:sp>
        <p:nvSpPr>
          <p:cNvPr id="104" name="Google Shape;104;p15"/>
          <p:cNvSpPr/>
          <p:nvPr>
            <p:ph idx="3" type="pic"/>
          </p:nvPr>
        </p:nvSpPr>
        <p:spPr>
          <a:xfrm>
            <a:off x="5516825" y="-23825"/>
            <a:ext cx="3643800" cy="5167200"/>
          </a:xfrm>
          <a:prstGeom prst="rect">
            <a:avLst/>
          </a:prstGeom>
          <a:noFill/>
          <a:ln>
            <a:noFill/>
          </a:ln>
        </p:spPr>
      </p:sp>
      <p:sp>
        <p:nvSpPr>
          <p:cNvPr id="105" name="Google Shape;105;p15"/>
          <p:cNvSpPr/>
          <p:nvPr/>
        </p:nvSpPr>
        <p:spPr>
          <a:xfrm>
            <a:off x="0" y="0"/>
            <a:ext cx="104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5"/>
          <p:cNvCxnSpPr/>
          <p:nvPr/>
        </p:nvCxnSpPr>
        <p:spPr>
          <a:xfrm>
            <a:off x="8805525"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107" name="Google Shape;107;p15"/>
          <p:cNvSpPr txBox="1"/>
          <p:nvPr>
            <p:ph type="title"/>
          </p:nvPr>
        </p:nvSpPr>
        <p:spPr>
          <a:xfrm>
            <a:off x="1377513" y="3108350"/>
            <a:ext cx="3802500" cy="6288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15"/>
          <p:cNvSpPr txBox="1"/>
          <p:nvPr>
            <p:ph idx="1" type="subTitle"/>
          </p:nvPr>
        </p:nvSpPr>
        <p:spPr>
          <a:xfrm>
            <a:off x="1377513" y="3679400"/>
            <a:ext cx="3802500" cy="92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09" name="Shape 109"/>
        <p:cNvGrpSpPr/>
        <p:nvPr/>
      </p:nvGrpSpPr>
      <p:grpSpPr>
        <a:xfrm>
          <a:off x="0" y="0"/>
          <a:ext cx="0" cy="0"/>
          <a:chOff x="0" y="0"/>
          <a:chExt cx="0" cy="0"/>
        </a:xfrm>
      </p:grpSpPr>
      <p:sp>
        <p:nvSpPr>
          <p:cNvPr id="110" name="Google Shape;110;p16"/>
          <p:cNvSpPr txBox="1"/>
          <p:nvPr>
            <p:ph type="title"/>
          </p:nvPr>
        </p:nvSpPr>
        <p:spPr>
          <a:xfrm>
            <a:off x="6071025" y="539500"/>
            <a:ext cx="23598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16"/>
          <p:cNvSpPr txBox="1"/>
          <p:nvPr>
            <p:ph idx="1" type="subTitle"/>
          </p:nvPr>
        </p:nvSpPr>
        <p:spPr>
          <a:xfrm>
            <a:off x="6071025" y="1570750"/>
            <a:ext cx="23598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2" name="Google Shape;112;p16"/>
          <p:cNvSpPr/>
          <p:nvPr>
            <p:ph idx="2" type="pic"/>
          </p:nvPr>
        </p:nvSpPr>
        <p:spPr>
          <a:xfrm>
            <a:off x="0" y="0"/>
            <a:ext cx="3428100" cy="5143500"/>
          </a:xfrm>
          <a:prstGeom prst="rect">
            <a:avLst/>
          </a:prstGeom>
          <a:noFill/>
          <a:ln>
            <a:noFill/>
          </a:ln>
        </p:spPr>
      </p:sp>
      <p:sp>
        <p:nvSpPr>
          <p:cNvPr id="113" name="Google Shape;113;p16"/>
          <p:cNvSpPr/>
          <p:nvPr>
            <p:ph idx="3" type="pic"/>
          </p:nvPr>
        </p:nvSpPr>
        <p:spPr>
          <a:xfrm>
            <a:off x="3690500" y="3066625"/>
            <a:ext cx="4705500" cy="2076900"/>
          </a:xfrm>
          <a:prstGeom prst="rect">
            <a:avLst/>
          </a:prstGeom>
          <a:noFill/>
          <a:ln>
            <a:noFill/>
          </a:ln>
        </p:spPr>
      </p:sp>
      <p:sp>
        <p:nvSpPr>
          <p:cNvPr id="114" name="Google Shape;114;p16"/>
          <p:cNvSpPr/>
          <p:nvPr>
            <p:ph idx="4" type="pic"/>
          </p:nvPr>
        </p:nvSpPr>
        <p:spPr>
          <a:xfrm>
            <a:off x="3690375" y="0"/>
            <a:ext cx="2285700" cy="2826300"/>
          </a:xfrm>
          <a:prstGeom prst="rect">
            <a:avLst/>
          </a:prstGeom>
          <a:noFill/>
          <a:ln>
            <a:noFill/>
          </a:ln>
        </p:spPr>
      </p:sp>
      <p:sp>
        <p:nvSpPr>
          <p:cNvPr id="115" name="Google Shape;115;p16"/>
          <p:cNvSpPr/>
          <p:nvPr/>
        </p:nvSpPr>
        <p:spPr>
          <a:xfrm>
            <a:off x="8947250" y="0"/>
            <a:ext cx="1968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6"/>
          <p:cNvCxnSpPr/>
          <p:nvPr/>
        </p:nvCxnSpPr>
        <p:spPr>
          <a:xfrm>
            <a:off x="414894" y="-35700"/>
            <a:ext cx="0" cy="52149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117" name="Shape 117"/>
        <p:cNvGrpSpPr/>
        <p:nvPr/>
      </p:nvGrpSpPr>
      <p:grpSpPr>
        <a:xfrm>
          <a:off x="0" y="0"/>
          <a:ext cx="0" cy="0"/>
          <a:chOff x="0" y="0"/>
          <a:chExt cx="0" cy="0"/>
        </a:xfrm>
      </p:grpSpPr>
      <p:sp>
        <p:nvSpPr>
          <p:cNvPr id="118" name="Google Shape;118;p17"/>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17"/>
          <p:cNvSpPr txBox="1"/>
          <p:nvPr>
            <p:ph idx="1" type="body"/>
          </p:nvPr>
        </p:nvSpPr>
        <p:spPr>
          <a:xfrm>
            <a:off x="713250" y="1257575"/>
            <a:ext cx="7717500" cy="275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20" name="Google Shape;120;p17"/>
          <p:cNvSpPr/>
          <p:nvPr/>
        </p:nvSpPr>
        <p:spPr>
          <a:xfrm>
            <a:off x="0" y="0"/>
            <a:ext cx="590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17"/>
          <p:cNvCxnSpPr/>
          <p:nvPr/>
        </p:nvCxnSpPr>
        <p:spPr>
          <a:xfrm>
            <a:off x="873557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22" name="Google Shape;122;p17"/>
          <p:cNvGrpSpPr/>
          <p:nvPr/>
        </p:nvGrpSpPr>
        <p:grpSpPr>
          <a:xfrm>
            <a:off x="3886675" y="4976075"/>
            <a:ext cx="5341800" cy="0"/>
            <a:chOff x="2220050" y="1547100"/>
            <a:chExt cx="5341800" cy="0"/>
          </a:xfrm>
        </p:grpSpPr>
        <p:cxnSp>
          <p:nvCxnSpPr>
            <p:cNvPr id="123" name="Google Shape;123;p17"/>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24" name="Google Shape;124;p17"/>
            <p:cNvCxnSpPr/>
            <p:nvPr/>
          </p:nvCxnSpPr>
          <p:spPr>
            <a:xfrm>
              <a:off x="2684450" y="1547100"/>
              <a:ext cx="4877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_1">
    <p:spTree>
      <p:nvGrpSpPr>
        <p:cNvPr id="125" name="Shape 125"/>
        <p:cNvGrpSpPr/>
        <p:nvPr/>
      </p:nvGrpSpPr>
      <p:grpSpPr>
        <a:xfrm>
          <a:off x="0" y="0"/>
          <a:ext cx="0" cy="0"/>
          <a:chOff x="0" y="0"/>
          <a:chExt cx="0" cy="0"/>
        </a:xfrm>
      </p:grpSpPr>
      <p:sp>
        <p:nvSpPr>
          <p:cNvPr id="126" name="Google Shape;126;p18"/>
          <p:cNvSpPr txBox="1"/>
          <p:nvPr>
            <p:ph type="title"/>
          </p:nvPr>
        </p:nvSpPr>
        <p:spPr>
          <a:xfrm>
            <a:off x="713250"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8"/>
          <p:cNvSpPr txBox="1"/>
          <p:nvPr>
            <p:ph idx="1" type="body"/>
          </p:nvPr>
        </p:nvSpPr>
        <p:spPr>
          <a:xfrm>
            <a:off x="713250" y="1017725"/>
            <a:ext cx="7717500" cy="378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28" name="Google Shape;128;p18"/>
          <p:cNvSpPr/>
          <p:nvPr/>
        </p:nvSpPr>
        <p:spPr>
          <a:xfrm>
            <a:off x="0" y="0"/>
            <a:ext cx="187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8"/>
          <p:cNvCxnSpPr/>
          <p:nvPr/>
        </p:nvCxnSpPr>
        <p:spPr>
          <a:xfrm>
            <a:off x="826712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30" name="Google Shape;130;p18"/>
          <p:cNvGrpSpPr/>
          <p:nvPr/>
        </p:nvGrpSpPr>
        <p:grpSpPr>
          <a:xfrm>
            <a:off x="448300" y="4854275"/>
            <a:ext cx="8817600" cy="0"/>
            <a:chOff x="2220050" y="1547100"/>
            <a:chExt cx="8817600" cy="0"/>
          </a:xfrm>
        </p:grpSpPr>
        <p:cxnSp>
          <p:nvCxnSpPr>
            <p:cNvPr id="131" name="Google Shape;131;p18"/>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32" name="Google Shape;132;p18"/>
            <p:cNvCxnSpPr/>
            <p:nvPr/>
          </p:nvCxnSpPr>
          <p:spPr>
            <a:xfrm>
              <a:off x="2684450" y="1547100"/>
              <a:ext cx="8353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3" name="Shape 133"/>
        <p:cNvGrpSpPr/>
        <p:nvPr/>
      </p:nvGrpSpPr>
      <p:grpSpPr>
        <a:xfrm>
          <a:off x="0" y="0"/>
          <a:ext cx="0" cy="0"/>
          <a:chOff x="0" y="0"/>
          <a:chExt cx="0" cy="0"/>
        </a:xfrm>
      </p:grpSpPr>
      <p:sp>
        <p:nvSpPr>
          <p:cNvPr id="134" name="Google Shape;134;p19"/>
          <p:cNvSpPr/>
          <p:nvPr/>
        </p:nvSpPr>
        <p:spPr>
          <a:xfrm>
            <a:off x="0" y="0"/>
            <a:ext cx="1686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9"/>
          <p:cNvCxnSpPr/>
          <p:nvPr/>
        </p:nvCxnSpPr>
        <p:spPr>
          <a:xfrm>
            <a:off x="8909350"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136" name="Google Shape;13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19"/>
          <p:cNvSpPr txBox="1"/>
          <p:nvPr>
            <p:ph idx="1" type="subTitle"/>
          </p:nvPr>
        </p:nvSpPr>
        <p:spPr>
          <a:xfrm>
            <a:off x="720000" y="2275025"/>
            <a:ext cx="2531100" cy="12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8" name="Google Shape;138;p19"/>
          <p:cNvSpPr txBox="1"/>
          <p:nvPr>
            <p:ph idx="2" type="subTitle"/>
          </p:nvPr>
        </p:nvSpPr>
        <p:spPr>
          <a:xfrm>
            <a:off x="3306477" y="2275025"/>
            <a:ext cx="2531100" cy="12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9" name="Google Shape;139;p19"/>
          <p:cNvSpPr txBox="1"/>
          <p:nvPr>
            <p:ph idx="3" type="subTitle"/>
          </p:nvPr>
        </p:nvSpPr>
        <p:spPr>
          <a:xfrm>
            <a:off x="5892953" y="2275026"/>
            <a:ext cx="2531100" cy="12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0" name="Google Shape;140;p19"/>
          <p:cNvSpPr txBox="1"/>
          <p:nvPr>
            <p:ph idx="4" type="subTitle"/>
          </p:nvPr>
        </p:nvSpPr>
        <p:spPr>
          <a:xfrm>
            <a:off x="720000" y="1450250"/>
            <a:ext cx="2531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41" name="Google Shape;141;p19"/>
          <p:cNvSpPr txBox="1"/>
          <p:nvPr>
            <p:ph idx="5" type="subTitle"/>
          </p:nvPr>
        </p:nvSpPr>
        <p:spPr>
          <a:xfrm>
            <a:off x="3306484" y="1450250"/>
            <a:ext cx="2531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42" name="Google Shape;142;p19"/>
          <p:cNvSpPr txBox="1"/>
          <p:nvPr>
            <p:ph idx="6" type="subTitle"/>
          </p:nvPr>
        </p:nvSpPr>
        <p:spPr>
          <a:xfrm>
            <a:off x="5892959" y="1450250"/>
            <a:ext cx="2531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3" name="Shape 143"/>
        <p:cNvGrpSpPr/>
        <p:nvPr/>
      </p:nvGrpSpPr>
      <p:grpSpPr>
        <a:xfrm>
          <a:off x="0" y="0"/>
          <a:ext cx="0" cy="0"/>
          <a:chOff x="0" y="0"/>
          <a:chExt cx="0" cy="0"/>
        </a:xfrm>
      </p:grpSpPr>
      <p:sp>
        <p:nvSpPr>
          <p:cNvPr id="144" name="Google Shape;14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5" name="Google Shape;145;p20"/>
          <p:cNvSpPr txBox="1"/>
          <p:nvPr>
            <p:ph idx="1" type="subTitle"/>
          </p:nvPr>
        </p:nvSpPr>
        <p:spPr>
          <a:xfrm>
            <a:off x="726701" y="1701834"/>
            <a:ext cx="36495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6" name="Google Shape;146;p20"/>
          <p:cNvSpPr txBox="1"/>
          <p:nvPr>
            <p:ph idx="2" type="subTitle"/>
          </p:nvPr>
        </p:nvSpPr>
        <p:spPr>
          <a:xfrm>
            <a:off x="4781130" y="1701834"/>
            <a:ext cx="36495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7" name="Google Shape;147;p20"/>
          <p:cNvSpPr txBox="1"/>
          <p:nvPr>
            <p:ph idx="3" type="subTitle"/>
          </p:nvPr>
        </p:nvSpPr>
        <p:spPr>
          <a:xfrm>
            <a:off x="726701" y="3390025"/>
            <a:ext cx="36495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8" name="Google Shape;148;p20"/>
          <p:cNvSpPr txBox="1"/>
          <p:nvPr>
            <p:ph idx="4" type="subTitle"/>
          </p:nvPr>
        </p:nvSpPr>
        <p:spPr>
          <a:xfrm>
            <a:off x="4781129" y="3390023"/>
            <a:ext cx="36495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9" name="Google Shape;149;p20"/>
          <p:cNvSpPr txBox="1"/>
          <p:nvPr>
            <p:ph idx="5" type="subTitle"/>
          </p:nvPr>
        </p:nvSpPr>
        <p:spPr>
          <a:xfrm>
            <a:off x="726700" y="1321075"/>
            <a:ext cx="364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0" name="Google Shape;150;p20"/>
          <p:cNvSpPr txBox="1"/>
          <p:nvPr>
            <p:ph idx="6" type="subTitle"/>
          </p:nvPr>
        </p:nvSpPr>
        <p:spPr>
          <a:xfrm>
            <a:off x="726700" y="3009341"/>
            <a:ext cx="364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1" name="Google Shape;151;p20"/>
          <p:cNvSpPr txBox="1"/>
          <p:nvPr>
            <p:ph idx="7" type="subTitle"/>
          </p:nvPr>
        </p:nvSpPr>
        <p:spPr>
          <a:xfrm>
            <a:off x="4781096" y="1321075"/>
            <a:ext cx="364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2" name="Google Shape;152;p20"/>
          <p:cNvSpPr txBox="1"/>
          <p:nvPr>
            <p:ph idx="8" type="subTitle"/>
          </p:nvPr>
        </p:nvSpPr>
        <p:spPr>
          <a:xfrm>
            <a:off x="4781097" y="3009334"/>
            <a:ext cx="364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3" name="Google Shape;153;p20"/>
          <p:cNvSpPr/>
          <p:nvPr/>
        </p:nvSpPr>
        <p:spPr>
          <a:xfrm>
            <a:off x="0" y="0"/>
            <a:ext cx="449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20"/>
          <p:cNvCxnSpPr/>
          <p:nvPr/>
        </p:nvCxnSpPr>
        <p:spPr>
          <a:xfrm>
            <a:off x="857692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55" name="Google Shape;155;p20"/>
          <p:cNvGrpSpPr/>
          <p:nvPr/>
        </p:nvGrpSpPr>
        <p:grpSpPr>
          <a:xfrm>
            <a:off x="2819875" y="4823675"/>
            <a:ext cx="6333600" cy="0"/>
            <a:chOff x="2220050" y="1547100"/>
            <a:chExt cx="6333600" cy="0"/>
          </a:xfrm>
        </p:grpSpPr>
        <p:cxnSp>
          <p:nvCxnSpPr>
            <p:cNvPr id="156" name="Google Shape;156;p20"/>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57" name="Google Shape;157;p20"/>
            <p:cNvCxnSpPr/>
            <p:nvPr/>
          </p:nvCxnSpPr>
          <p:spPr>
            <a:xfrm>
              <a:off x="2684450" y="1547100"/>
              <a:ext cx="5869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5911750" y="0"/>
            <a:ext cx="3232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 name="Google Shape;15;p3"/>
          <p:cNvCxnSpPr/>
          <p:nvPr/>
        </p:nvCxnSpPr>
        <p:spPr>
          <a:xfrm>
            <a:off x="712819"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16" name="Google Shape;16;p3"/>
          <p:cNvSpPr txBox="1"/>
          <p:nvPr>
            <p:ph type="title"/>
          </p:nvPr>
        </p:nvSpPr>
        <p:spPr>
          <a:xfrm>
            <a:off x="1500200" y="2699650"/>
            <a:ext cx="33621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1500200" y="1602050"/>
            <a:ext cx="1288800" cy="841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8" name="Shape 158"/>
        <p:cNvGrpSpPr/>
        <p:nvPr/>
      </p:nvGrpSpPr>
      <p:grpSpPr>
        <a:xfrm>
          <a:off x="0" y="0"/>
          <a:ext cx="0" cy="0"/>
          <a:chOff x="0" y="0"/>
          <a:chExt cx="0" cy="0"/>
        </a:xfrm>
      </p:grpSpPr>
      <p:sp>
        <p:nvSpPr>
          <p:cNvPr id="159" name="Google Shape;15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21"/>
          <p:cNvSpPr txBox="1"/>
          <p:nvPr>
            <p:ph idx="1" type="subTitle"/>
          </p:nvPr>
        </p:nvSpPr>
        <p:spPr>
          <a:xfrm>
            <a:off x="712900" y="1710154"/>
            <a:ext cx="25059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1" name="Google Shape;161;p21"/>
          <p:cNvSpPr txBox="1"/>
          <p:nvPr>
            <p:ph idx="2" type="subTitle"/>
          </p:nvPr>
        </p:nvSpPr>
        <p:spPr>
          <a:xfrm>
            <a:off x="3262909" y="1710164"/>
            <a:ext cx="26178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2" name="Google Shape;162;p21"/>
          <p:cNvSpPr txBox="1"/>
          <p:nvPr>
            <p:ph idx="3" type="subTitle"/>
          </p:nvPr>
        </p:nvSpPr>
        <p:spPr>
          <a:xfrm>
            <a:off x="712900" y="3539851"/>
            <a:ext cx="25059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3" name="Google Shape;163;p21"/>
          <p:cNvSpPr txBox="1"/>
          <p:nvPr>
            <p:ph idx="4" type="subTitle"/>
          </p:nvPr>
        </p:nvSpPr>
        <p:spPr>
          <a:xfrm>
            <a:off x="3262918" y="3539853"/>
            <a:ext cx="26178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4" name="Google Shape;164;p21"/>
          <p:cNvSpPr txBox="1"/>
          <p:nvPr>
            <p:ph idx="5" type="subTitle"/>
          </p:nvPr>
        </p:nvSpPr>
        <p:spPr>
          <a:xfrm>
            <a:off x="5924954" y="1710160"/>
            <a:ext cx="25059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5" name="Google Shape;165;p21"/>
          <p:cNvSpPr txBox="1"/>
          <p:nvPr>
            <p:ph idx="6" type="subTitle"/>
          </p:nvPr>
        </p:nvSpPr>
        <p:spPr>
          <a:xfrm>
            <a:off x="5924973" y="3539851"/>
            <a:ext cx="25059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6" name="Google Shape;166;p21"/>
          <p:cNvSpPr txBox="1"/>
          <p:nvPr>
            <p:ph idx="7" type="subTitle"/>
          </p:nvPr>
        </p:nvSpPr>
        <p:spPr>
          <a:xfrm>
            <a:off x="712900" y="1208575"/>
            <a:ext cx="25059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67" name="Google Shape;167;p21"/>
          <p:cNvSpPr txBox="1"/>
          <p:nvPr>
            <p:ph idx="8" type="subTitle"/>
          </p:nvPr>
        </p:nvSpPr>
        <p:spPr>
          <a:xfrm>
            <a:off x="3262908" y="1208575"/>
            <a:ext cx="26154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68" name="Google Shape;168;p21"/>
          <p:cNvSpPr txBox="1"/>
          <p:nvPr>
            <p:ph idx="9" type="subTitle"/>
          </p:nvPr>
        </p:nvSpPr>
        <p:spPr>
          <a:xfrm>
            <a:off x="5924951" y="1208575"/>
            <a:ext cx="25035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69" name="Google Shape;169;p21"/>
          <p:cNvSpPr txBox="1"/>
          <p:nvPr>
            <p:ph idx="13" type="subTitle"/>
          </p:nvPr>
        </p:nvSpPr>
        <p:spPr>
          <a:xfrm>
            <a:off x="712900" y="3040861"/>
            <a:ext cx="25059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0" name="Google Shape;170;p21"/>
          <p:cNvSpPr txBox="1"/>
          <p:nvPr>
            <p:ph idx="14" type="subTitle"/>
          </p:nvPr>
        </p:nvSpPr>
        <p:spPr>
          <a:xfrm>
            <a:off x="3262908" y="3040858"/>
            <a:ext cx="26154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1" name="Google Shape;171;p21"/>
          <p:cNvSpPr txBox="1"/>
          <p:nvPr>
            <p:ph idx="15" type="subTitle"/>
          </p:nvPr>
        </p:nvSpPr>
        <p:spPr>
          <a:xfrm>
            <a:off x="5924951" y="3040853"/>
            <a:ext cx="25059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2" name="Google Shape;172;p21"/>
          <p:cNvSpPr/>
          <p:nvPr/>
        </p:nvSpPr>
        <p:spPr>
          <a:xfrm>
            <a:off x="8591250" y="0"/>
            <a:ext cx="55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1"/>
          <p:cNvCxnSpPr/>
          <p:nvPr/>
        </p:nvCxnSpPr>
        <p:spPr>
          <a:xfrm>
            <a:off x="414894"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74" name="Google Shape;174;p21"/>
          <p:cNvGrpSpPr/>
          <p:nvPr/>
        </p:nvGrpSpPr>
        <p:grpSpPr>
          <a:xfrm flipH="1">
            <a:off x="-37375" y="4832600"/>
            <a:ext cx="6198300" cy="0"/>
            <a:chOff x="2220050" y="1547100"/>
            <a:chExt cx="6198300" cy="0"/>
          </a:xfrm>
        </p:grpSpPr>
        <p:cxnSp>
          <p:nvCxnSpPr>
            <p:cNvPr id="175" name="Google Shape;175;p21"/>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76" name="Google Shape;176;p21"/>
            <p:cNvCxnSpPr/>
            <p:nvPr/>
          </p:nvCxnSpPr>
          <p:spPr>
            <a:xfrm>
              <a:off x="2684450" y="1547100"/>
              <a:ext cx="5733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7" name="Shape 177"/>
        <p:cNvGrpSpPr/>
        <p:nvPr/>
      </p:nvGrpSpPr>
      <p:grpSpPr>
        <a:xfrm>
          <a:off x="0" y="0"/>
          <a:ext cx="0" cy="0"/>
          <a:chOff x="0" y="0"/>
          <a:chExt cx="0" cy="0"/>
        </a:xfrm>
      </p:grpSpPr>
      <p:sp>
        <p:nvSpPr>
          <p:cNvPr id="178" name="Google Shape;178;p22"/>
          <p:cNvSpPr/>
          <p:nvPr/>
        </p:nvSpPr>
        <p:spPr>
          <a:xfrm>
            <a:off x="6341100" y="0"/>
            <a:ext cx="280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22"/>
          <p:cNvCxnSpPr/>
          <p:nvPr/>
        </p:nvCxnSpPr>
        <p:spPr>
          <a:xfrm>
            <a:off x="517944"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180" name="Google Shape;180;p22"/>
          <p:cNvSpPr txBox="1"/>
          <p:nvPr>
            <p:ph type="title"/>
          </p:nvPr>
        </p:nvSpPr>
        <p:spPr>
          <a:xfrm>
            <a:off x="713263" y="5395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1" name="Google Shape;181;p22"/>
          <p:cNvSpPr txBox="1"/>
          <p:nvPr>
            <p:ph idx="1" type="subTitle"/>
          </p:nvPr>
        </p:nvSpPr>
        <p:spPr>
          <a:xfrm>
            <a:off x="713225" y="1628575"/>
            <a:ext cx="44481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2" name="Google Shape;182;p22"/>
          <p:cNvSpPr txBox="1"/>
          <p:nvPr/>
        </p:nvSpPr>
        <p:spPr>
          <a:xfrm>
            <a:off x="713225" y="3528875"/>
            <a:ext cx="3765000" cy="668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b="1" lang="en" sz="1000" u="sng">
                <a:solidFill>
                  <a:schemeClr val="dk1"/>
                </a:solidFill>
                <a:latin typeface="Poppins"/>
                <a:ea typeface="Poppins"/>
                <a:cs typeface="Poppins"/>
                <a:sym typeface="Poppins"/>
                <a:hlinkClick r:id="rId2">
                  <a:extLst>
                    <a:ext uri="{A12FA001-AC4F-418D-AE19-62706E023703}">
                      <ahyp:hlinkClr val="tx"/>
                    </a:ext>
                  </a:extLst>
                </a:hlinkClick>
              </a:rPr>
              <a:t>Slidesgo</a:t>
            </a:r>
            <a:r>
              <a:rPr lang="en" sz="1000">
                <a:solidFill>
                  <a:schemeClr val="dk1"/>
                </a:solidFill>
                <a:latin typeface="Poppins"/>
                <a:ea typeface="Poppins"/>
                <a:cs typeface="Poppins"/>
                <a:sym typeface="Poppins"/>
              </a:rPr>
              <a:t>, and includes icons by </a:t>
            </a:r>
            <a:r>
              <a:rPr b="1" lang="en" sz="1000" u="sng">
                <a:solidFill>
                  <a:schemeClr val="dk1"/>
                </a:solidFill>
                <a:latin typeface="Poppins"/>
                <a:ea typeface="Poppins"/>
                <a:cs typeface="Poppins"/>
                <a:sym typeface="Poppins"/>
                <a:hlinkClick r:id="rId3">
                  <a:extLst>
                    <a:ext uri="{A12FA001-AC4F-418D-AE19-62706E023703}">
                      <ahyp:hlinkClr val="tx"/>
                    </a:ext>
                  </a:extLst>
                </a:hlinkClick>
              </a:rPr>
              <a:t>Flaticon</a:t>
            </a:r>
            <a:r>
              <a:rPr lang="en" sz="1000">
                <a:solidFill>
                  <a:schemeClr val="dk1"/>
                </a:solidFill>
                <a:latin typeface="Poppins"/>
                <a:ea typeface="Poppins"/>
                <a:cs typeface="Poppins"/>
                <a:sym typeface="Poppins"/>
              </a:rPr>
              <a:t>, and infographics &amp; images by </a:t>
            </a:r>
            <a:r>
              <a:rPr b="1" lang="en" sz="1000" u="sng">
                <a:solidFill>
                  <a:schemeClr val="dk1"/>
                </a:solidFill>
                <a:latin typeface="Poppins"/>
                <a:ea typeface="Poppins"/>
                <a:cs typeface="Poppins"/>
                <a:sym typeface="Poppins"/>
                <a:hlinkClick r:id="rId4">
                  <a:extLst>
                    <a:ext uri="{A12FA001-AC4F-418D-AE19-62706E023703}">
                      <ahyp:hlinkClr val="tx"/>
                    </a:ext>
                  </a:extLst>
                </a:hlinkClick>
              </a:rPr>
              <a:t>Freepik</a:t>
            </a:r>
            <a:r>
              <a:rPr lang="en" sz="1000" u="sng">
                <a:solidFill>
                  <a:schemeClr val="dk1"/>
                </a:solidFill>
                <a:latin typeface="Poppins"/>
                <a:ea typeface="Poppins"/>
                <a:cs typeface="Poppins"/>
                <a:sym typeface="Poppins"/>
              </a:rPr>
              <a:t> </a:t>
            </a:r>
            <a:endParaRPr b="1" sz="1000" u="sng">
              <a:solidFill>
                <a:schemeClr val="dk1"/>
              </a:solidFill>
              <a:latin typeface="Poppins"/>
              <a:ea typeface="Poppins"/>
              <a:cs typeface="Poppins"/>
              <a:sym typeface="Poppi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83" name="Shape 183"/>
        <p:cNvGrpSpPr/>
        <p:nvPr/>
      </p:nvGrpSpPr>
      <p:grpSpPr>
        <a:xfrm>
          <a:off x="0" y="0"/>
          <a:ext cx="0" cy="0"/>
          <a:chOff x="0" y="0"/>
          <a:chExt cx="0" cy="0"/>
        </a:xfrm>
      </p:grpSpPr>
      <p:sp>
        <p:nvSpPr>
          <p:cNvPr id="184" name="Google Shape;184;p23"/>
          <p:cNvSpPr/>
          <p:nvPr/>
        </p:nvSpPr>
        <p:spPr>
          <a:xfrm>
            <a:off x="6501975" y="0"/>
            <a:ext cx="2642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23"/>
          <p:cNvCxnSpPr/>
          <p:nvPr/>
        </p:nvCxnSpPr>
        <p:spPr>
          <a:xfrm>
            <a:off x="47922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86" name="Google Shape;186;p23"/>
          <p:cNvGrpSpPr/>
          <p:nvPr/>
        </p:nvGrpSpPr>
        <p:grpSpPr>
          <a:xfrm flipH="1">
            <a:off x="-131100" y="313050"/>
            <a:ext cx="6464400" cy="0"/>
            <a:chOff x="2220050" y="1547100"/>
            <a:chExt cx="6464400" cy="0"/>
          </a:xfrm>
        </p:grpSpPr>
        <p:cxnSp>
          <p:nvCxnSpPr>
            <p:cNvPr id="187" name="Google Shape;187;p23"/>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88" name="Google Shape;188;p23"/>
            <p:cNvCxnSpPr/>
            <p:nvPr/>
          </p:nvCxnSpPr>
          <p:spPr>
            <a:xfrm>
              <a:off x="2684450" y="1547100"/>
              <a:ext cx="6000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89" name="Shape 189"/>
        <p:cNvGrpSpPr/>
        <p:nvPr/>
      </p:nvGrpSpPr>
      <p:grpSpPr>
        <a:xfrm>
          <a:off x="0" y="0"/>
          <a:ext cx="0" cy="0"/>
          <a:chOff x="0" y="0"/>
          <a:chExt cx="0" cy="0"/>
        </a:xfrm>
      </p:grpSpPr>
      <p:sp>
        <p:nvSpPr>
          <p:cNvPr id="190" name="Google Shape;190;p24"/>
          <p:cNvSpPr/>
          <p:nvPr/>
        </p:nvSpPr>
        <p:spPr>
          <a:xfrm flipH="1">
            <a:off x="-18775" y="-35700"/>
            <a:ext cx="1368000" cy="517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 name="Google Shape;191;p24"/>
          <p:cNvCxnSpPr/>
          <p:nvPr/>
        </p:nvCxnSpPr>
        <p:spPr>
          <a:xfrm>
            <a:off x="8430781"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92" name="Google Shape;192;p24"/>
          <p:cNvGrpSpPr/>
          <p:nvPr/>
        </p:nvGrpSpPr>
        <p:grpSpPr>
          <a:xfrm>
            <a:off x="1798975" y="266225"/>
            <a:ext cx="7429500" cy="0"/>
            <a:chOff x="2220050" y="1547100"/>
            <a:chExt cx="7429500" cy="0"/>
          </a:xfrm>
        </p:grpSpPr>
        <p:cxnSp>
          <p:nvCxnSpPr>
            <p:cNvPr id="193" name="Google Shape;193;p24"/>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94" name="Google Shape;194;p24"/>
            <p:cNvCxnSpPr/>
            <p:nvPr/>
          </p:nvCxnSpPr>
          <p:spPr>
            <a:xfrm>
              <a:off x="2684450" y="1547100"/>
              <a:ext cx="69651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5" name="Shape 195"/>
        <p:cNvGrpSpPr/>
        <p:nvPr/>
      </p:nvGrpSpPr>
      <p:grpSpPr>
        <a:xfrm>
          <a:off x="0" y="0"/>
          <a:ext cx="0" cy="0"/>
          <a:chOff x="0" y="0"/>
          <a:chExt cx="0" cy="0"/>
        </a:xfrm>
      </p:grpSpPr>
      <p:sp>
        <p:nvSpPr>
          <p:cNvPr id="196" name="Google Shape;196;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25"/>
          <p:cNvGrpSpPr/>
          <p:nvPr/>
        </p:nvGrpSpPr>
        <p:grpSpPr>
          <a:xfrm>
            <a:off x="830392" y="1191256"/>
            <a:ext cx="745763" cy="45826"/>
            <a:chOff x="4580561" y="2589004"/>
            <a:chExt cx="1064464" cy="25200"/>
          </a:xfrm>
        </p:grpSpPr>
        <p:sp>
          <p:nvSpPr>
            <p:cNvPr id="198" name="Google Shape;198;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01" name="Google Shape;201;p2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202" name="Google Shape;202;p2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203" name="Google Shape;203;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04" name="Shape 204"/>
        <p:cNvGrpSpPr/>
        <p:nvPr/>
      </p:nvGrpSpPr>
      <p:grpSpPr>
        <a:xfrm>
          <a:off x="0" y="0"/>
          <a:ext cx="0" cy="0"/>
          <a:chOff x="0" y="0"/>
          <a:chExt cx="0" cy="0"/>
        </a:xfrm>
      </p:grpSpPr>
      <p:sp>
        <p:nvSpPr>
          <p:cNvPr id="205" name="Google Shape;205;p26"/>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9" name="Shape 209"/>
        <p:cNvGrpSpPr/>
        <p:nvPr/>
      </p:nvGrpSpPr>
      <p:grpSpPr>
        <a:xfrm>
          <a:off x="0" y="0"/>
          <a:ext cx="0" cy="0"/>
          <a:chOff x="0" y="0"/>
          <a:chExt cx="0" cy="0"/>
        </a:xfrm>
      </p:grpSpPr>
      <p:sp>
        <p:nvSpPr>
          <p:cNvPr id="210" name="Google Shape;210;p28"/>
          <p:cNvSpPr txBox="1"/>
          <p:nvPr>
            <p:ph type="ctrTitle"/>
          </p:nvPr>
        </p:nvSpPr>
        <p:spPr>
          <a:xfrm>
            <a:off x="457200" y="411475"/>
            <a:ext cx="4569000" cy="8235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1" name="Google Shape;211;p28"/>
          <p:cNvSpPr txBox="1"/>
          <p:nvPr>
            <p:ph idx="1" type="subTitle"/>
          </p:nvPr>
        </p:nvSpPr>
        <p:spPr>
          <a:xfrm>
            <a:off x="457200" y="1234975"/>
            <a:ext cx="2689200" cy="1051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solidFill>
                  <a:schemeClr val="dk1"/>
                </a:solidFill>
                <a:latin typeface="Roboto"/>
                <a:ea typeface="Roboto"/>
                <a:cs typeface="Roboto"/>
                <a:sym typeface="Robot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4" name="Google Shape;21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5" name="Shape 215"/>
        <p:cNvGrpSpPr/>
        <p:nvPr/>
      </p:nvGrpSpPr>
      <p:grpSpPr>
        <a:xfrm>
          <a:off x="0" y="0"/>
          <a:ext cx="0" cy="0"/>
          <a:chOff x="0" y="0"/>
          <a:chExt cx="0" cy="0"/>
        </a:xfrm>
      </p:grpSpPr>
      <p:sp>
        <p:nvSpPr>
          <p:cNvPr id="216" name="Google Shape;2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7" name="Google Shape;21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8" name="Google Shape;21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1" name="Google Shape;221;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2" name="Google Shape;222;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3" name="Google Shape;22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720000" y="1017725"/>
            <a:ext cx="7704000" cy="3586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1" name="Google Shape;21;p4"/>
          <p:cNvSpPr/>
          <p:nvPr/>
        </p:nvSpPr>
        <p:spPr>
          <a:xfrm>
            <a:off x="8844200" y="0"/>
            <a:ext cx="300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4"/>
          <p:cNvCxnSpPr/>
          <p:nvPr/>
        </p:nvCxnSpPr>
        <p:spPr>
          <a:xfrm>
            <a:off x="208794"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23" name="Google Shape;23;p4"/>
          <p:cNvGrpSpPr/>
          <p:nvPr/>
        </p:nvGrpSpPr>
        <p:grpSpPr>
          <a:xfrm flipH="1">
            <a:off x="-56275" y="4604000"/>
            <a:ext cx="8175300" cy="0"/>
            <a:chOff x="2220050" y="1547100"/>
            <a:chExt cx="8175300" cy="0"/>
          </a:xfrm>
        </p:grpSpPr>
        <p:cxnSp>
          <p:nvCxnSpPr>
            <p:cNvPr id="24" name="Google Shape;24;p4"/>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25" name="Google Shape;25;p4"/>
            <p:cNvCxnSpPr/>
            <p:nvPr/>
          </p:nvCxnSpPr>
          <p:spPr>
            <a:xfrm>
              <a:off x="2684450" y="1547100"/>
              <a:ext cx="7710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4" name="Shape 224"/>
        <p:cNvGrpSpPr/>
        <p:nvPr/>
      </p:nvGrpSpPr>
      <p:grpSpPr>
        <a:xfrm>
          <a:off x="0" y="0"/>
          <a:ext cx="0" cy="0"/>
          <a:chOff x="0" y="0"/>
          <a:chExt cx="0" cy="0"/>
        </a:xfrm>
      </p:grpSpPr>
      <p:sp>
        <p:nvSpPr>
          <p:cNvPr id="225" name="Google Shape;225;p32"/>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8" name="Google Shape;228;p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9" name="Google Shape;2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0" name="Shape 230"/>
        <p:cNvGrpSpPr/>
        <p:nvPr/>
      </p:nvGrpSpPr>
      <p:grpSpPr>
        <a:xfrm>
          <a:off x="0" y="0"/>
          <a:ext cx="0" cy="0"/>
          <a:chOff x="0" y="0"/>
          <a:chExt cx="0" cy="0"/>
        </a:xfrm>
      </p:grpSpPr>
      <p:sp>
        <p:nvSpPr>
          <p:cNvPr id="231" name="Google Shape;231;p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2" name="Google Shape;23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3" name="Shape 233"/>
        <p:cNvGrpSpPr/>
        <p:nvPr/>
      </p:nvGrpSpPr>
      <p:grpSpPr>
        <a:xfrm>
          <a:off x="0" y="0"/>
          <a:ext cx="0" cy="0"/>
          <a:chOff x="0" y="0"/>
          <a:chExt cx="0" cy="0"/>
        </a:xfrm>
      </p:grpSpPr>
      <p:sp>
        <p:nvSpPr>
          <p:cNvPr id="234" name="Google Shape;234;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36" name="Google Shape;236;p3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7" name="Google Shape;237;p3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8" name="Google Shape;23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9" name="Shape 239"/>
        <p:cNvGrpSpPr/>
        <p:nvPr/>
      </p:nvGrpSpPr>
      <p:grpSpPr>
        <a:xfrm>
          <a:off x="0" y="0"/>
          <a:ext cx="0" cy="0"/>
          <a:chOff x="0" y="0"/>
          <a:chExt cx="0" cy="0"/>
        </a:xfrm>
      </p:grpSpPr>
      <p:sp>
        <p:nvSpPr>
          <p:cNvPr id="240" name="Google Shape;240;p3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241" name="Google Shape;2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2" name="Shape 242"/>
        <p:cNvGrpSpPr/>
        <p:nvPr/>
      </p:nvGrpSpPr>
      <p:grpSpPr>
        <a:xfrm>
          <a:off x="0" y="0"/>
          <a:ext cx="0" cy="0"/>
          <a:chOff x="0" y="0"/>
          <a:chExt cx="0" cy="0"/>
        </a:xfrm>
      </p:grpSpPr>
      <p:sp>
        <p:nvSpPr>
          <p:cNvPr id="243" name="Google Shape;243;p3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4" name="Google Shape;244;p3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45" name="Google Shape;2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6" name="Shape 246"/>
        <p:cNvGrpSpPr/>
        <p:nvPr/>
      </p:nvGrpSpPr>
      <p:grpSpPr>
        <a:xfrm>
          <a:off x="0" y="0"/>
          <a:ext cx="0" cy="0"/>
          <a:chOff x="0" y="0"/>
          <a:chExt cx="0" cy="0"/>
        </a:xfrm>
      </p:grpSpPr>
      <p:sp>
        <p:nvSpPr>
          <p:cNvPr id="247" name="Google Shape;24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7776150" y="0"/>
            <a:ext cx="1368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5"/>
          <p:cNvCxnSpPr/>
          <p:nvPr/>
        </p:nvCxnSpPr>
        <p:spPr>
          <a:xfrm>
            <a:off x="255619"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29" name="Google Shape;29;p5"/>
          <p:cNvSpPr txBox="1"/>
          <p:nvPr>
            <p:ph type="title"/>
          </p:nvPr>
        </p:nvSpPr>
        <p:spPr>
          <a:xfrm>
            <a:off x="720000" y="445025"/>
            <a:ext cx="6166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5"/>
          <p:cNvSpPr txBox="1"/>
          <p:nvPr>
            <p:ph idx="1" type="subTitle"/>
          </p:nvPr>
        </p:nvSpPr>
        <p:spPr>
          <a:xfrm>
            <a:off x="3873881" y="2193146"/>
            <a:ext cx="30009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 name="Google Shape;31;p5"/>
          <p:cNvSpPr txBox="1"/>
          <p:nvPr>
            <p:ph idx="2" type="subTitle"/>
          </p:nvPr>
        </p:nvSpPr>
        <p:spPr>
          <a:xfrm>
            <a:off x="720000" y="2193152"/>
            <a:ext cx="30009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 name="Google Shape;32;p5"/>
          <p:cNvSpPr txBox="1"/>
          <p:nvPr>
            <p:ph idx="3" type="subTitle"/>
          </p:nvPr>
        </p:nvSpPr>
        <p:spPr>
          <a:xfrm>
            <a:off x="720000" y="1340875"/>
            <a:ext cx="30009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33" name="Google Shape;33;p5"/>
          <p:cNvSpPr txBox="1"/>
          <p:nvPr>
            <p:ph idx="4" type="subTitle"/>
          </p:nvPr>
        </p:nvSpPr>
        <p:spPr>
          <a:xfrm>
            <a:off x="3873881" y="1340875"/>
            <a:ext cx="30009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grpSp>
        <p:nvGrpSpPr>
          <p:cNvPr id="34" name="Google Shape;34;p5"/>
          <p:cNvGrpSpPr/>
          <p:nvPr/>
        </p:nvGrpSpPr>
        <p:grpSpPr>
          <a:xfrm flipH="1">
            <a:off x="-18775" y="4604000"/>
            <a:ext cx="7429500" cy="0"/>
            <a:chOff x="2220050" y="1547100"/>
            <a:chExt cx="7429500" cy="0"/>
          </a:xfrm>
        </p:grpSpPr>
        <p:cxnSp>
          <p:nvCxnSpPr>
            <p:cNvPr id="35" name="Google Shape;35;p5"/>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36" name="Google Shape;36;p5"/>
            <p:cNvCxnSpPr/>
            <p:nvPr/>
          </p:nvCxnSpPr>
          <p:spPr>
            <a:xfrm>
              <a:off x="2684450" y="1547100"/>
              <a:ext cx="69651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6"/>
          <p:cNvSpPr/>
          <p:nvPr/>
        </p:nvSpPr>
        <p:spPr>
          <a:xfrm>
            <a:off x="8430775" y="0"/>
            <a:ext cx="713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6"/>
          <p:cNvCxnSpPr/>
          <p:nvPr/>
        </p:nvCxnSpPr>
        <p:spPr>
          <a:xfrm>
            <a:off x="35182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41" name="Google Shape;41;p6"/>
          <p:cNvGrpSpPr/>
          <p:nvPr/>
        </p:nvGrpSpPr>
        <p:grpSpPr>
          <a:xfrm flipH="1">
            <a:off x="-84700" y="4901150"/>
            <a:ext cx="7055100" cy="0"/>
            <a:chOff x="2220050" y="1547100"/>
            <a:chExt cx="7055100" cy="0"/>
          </a:xfrm>
        </p:grpSpPr>
        <p:cxnSp>
          <p:nvCxnSpPr>
            <p:cNvPr id="42" name="Google Shape;42;p6"/>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43" name="Google Shape;43;p6"/>
            <p:cNvCxnSpPr/>
            <p:nvPr/>
          </p:nvCxnSpPr>
          <p:spPr>
            <a:xfrm>
              <a:off x="2684450" y="1547100"/>
              <a:ext cx="65907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p:nvPr/>
        </p:nvSpPr>
        <p:spPr>
          <a:xfrm>
            <a:off x="6501975" y="0"/>
            <a:ext cx="2642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7"/>
          <p:cNvCxnSpPr/>
          <p:nvPr/>
        </p:nvCxnSpPr>
        <p:spPr>
          <a:xfrm>
            <a:off x="123225"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47" name="Google Shape;47;p7"/>
          <p:cNvSpPr txBox="1"/>
          <p:nvPr>
            <p:ph idx="1" type="subTitle"/>
          </p:nvPr>
        </p:nvSpPr>
        <p:spPr>
          <a:xfrm>
            <a:off x="720000" y="1413363"/>
            <a:ext cx="53214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48" name="Google Shape;48;p7"/>
          <p:cNvSpPr txBox="1"/>
          <p:nvPr>
            <p:ph type="title"/>
          </p:nvPr>
        </p:nvSpPr>
        <p:spPr>
          <a:xfrm>
            <a:off x="720000" y="445025"/>
            <a:ext cx="532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9" name="Google Shape;49;p7"/>
          <p:cNvGrpSpPr/>
          <p:nvPr/>
        </p:nvGrpSpPr>
        <p:grpSpPr>
          <a:xfrm flipH="1">
            <a:off x="-93775" y="4604000"/>
            <a:ext cx="4197300" cy="0"/>
            <a:chOff x="2220050" y="1547100"/>
            <a:chExt cx="4197300" cy="0"/>
          </a:xfrm>
        </p:grpSpPr>
        <p:cxnSp>
          <p:nvCxnSpPr>
            <p:cNvPr id="50" name="Google Shape;50;p7"/>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51" name="Google Shape;51;p7"/>
            <p:cNvCxnSpPr/>
            <p:nvPr/>
          </p:nvCxnSpPr>
          <p:spPr>
            <a:xfrm>
              <a:off x="2684450" y="1547100"/>
              <a:ext cx="3732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txBox="1"/>
          <p:nvPr>
            <p:ph type="title"/>
          </p:nvPr>
        </p:nvSpPr>
        <p:spPr>
          <a:xfrm>
            <a:off x="3454075" y="1307100"/>
            <a:ext cx="4508100" cy="2529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4" name="Google Shape;54;p8"/>
          <p:cNvSpPr/>
          <p:nvPr/>
        </p:nvSpPr>
        <p:spPr>
          <a:xfrm>
            <a:off x="0" y="0"/>
            <a:ext cx="266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8"/>
          <p:cNvCxnSpPr/>
          <p:nvPr/>
        </p:nvCxnSpPr>
        <p:spPr>
          <a:xfrm>
            <a:off x="843077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56" name="Google Shape;56;p8"/>
          <p:cNvGrpSpPr/>
          <p:nvPr/>
        </p:nvGrpSpPr>
        <p:grpSpPr>
          <a:xfrm>
            <a:off x="3230850" y="4760600"/>
            <a:ext cx="6025500" cy="0"/>
            <a:chOff x="2220050" y="1547100"/>
            <a:chExt cx="6025500" cy="0"/>
          </a:xfrm>
        </p:grpSpPr>
        <p:cxnSp>
          <p:nvCxnSpPr>
            <p:cNvPr id="57" name="Google Shape;57;p8"/>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58" name="Google Shape;58;p8"/>
            <p:cNvCxnSpPr/>
            <p:nvPr/>
          </p:nvCxnSpPr>
          <p:spPr>
            <a:xfrm>
              <a:off x="2684450" y="1547100"/>
              <a:ext cx="55611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5555725" y="0"/>
            <a:ext cx="3588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type="title"/>
          </p:nvPr>
        </p:nvSpPr>
        <p:spPr>
          <a:xfrm>
            <a:off x="713225" y="1254000"/>
            <a:ext cx="41586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2" name="Google Shape;62;p9"/>
          <p:cNvSpPr txBox="1"/>
          <p:nvPr>
            <p:ph idx="1" type="subTitle"/>
          </p:nvPr>
        </p:nvSpPr>
        <p:spPr>
          <a:xfrm>
            <a:off x="713225" y="3218400"/>
            <a:ext cx="41586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63" name="Google Shape;63;p9"/>
          <p:cNvCxnSpPr/>
          <p:nvPr/>
        </p:nvCxnSpPr>
        <p:spPr>
          <a:xfrm>
            <a:off x="517944"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64" name="Google Shape;64;p9"/>
          <p:cNvGrpSpPr/>
          <p:nvPr/>
        </p:nvGrpSpPr>
        <p:grpSpPr>
          <a:xfrm flipH="1">
            <a:off x="-93775" y="4604000"/>
            <a:ext cx="4197300" cy="0"/>
            <a:chOff x="2220050" y="1547100"/>
            <a:chExt cx="4197300" cy="0"/>
          </a:xfrm>
        </p:grpSpPr>
        <p:cxnSp>
          <p:nvCxnSpPr>
            <p:cNvPr id="65" name="Google Shape;65;p9"/>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66" name="Google Shape;66;p9"/>
            <p:cNvCxnSpPr/>
            <p:nvPr/>
          </p:nvCxnSpPr>
          <p:spPr>
            <a:xfrm>
              <a:off x="2684450" y="1547100"/>
              <a:ext cx="3732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10"/>
          <p:cNvSpPr/>
          <p:nvPr>
            <p:ph idx="2" type="pic"/>
          </p:nvPr>
        </p:nvSpPr>
        <p:spPr>
          <a:xfrm>
            <a:off x="0" y="-14875"/>
            <a:ext cx="9144000" cy="5158500"/>
          </a:xfrm>
          <a:prstGeom prst="rect">
            <a:avLst/>
          </a:prstGeom>
          <a:noFill/>
          <a:ln>
            <a:noFill/>
          </a:ln>
        </p:spPr>
      </p:sp>
      <p:sp>
        <p:nvSpPr>
          <p:cNvPr id="69" name="Google Shape;69;p10"/>
          <p:cNvSpPr txBox="1"/>
          <p:nvPr>
            <p:ph type="title"/>
          </p:nvPr>
        </p:nvSpPr>
        <p:spPr>
          <a:xfrm>
            <a:off x="713225" y="3836875"/>
            <a:ext cx="3574200" cy="7503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800"/>
              <a:buNone/>
              <a:defRPr b="0"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indent="-304800" lvl="1" marL="9144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indent="-304800" lvl="2" marL="13716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indent="-304800" lvl="3" marL="1828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indent="-304800" lvl="4" marL="22860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indent="-304800" lvl="5" marL="27432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indent="-304800" lvl="6" marL="32004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indent="-304800" lvl="7" marL="36576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indent="-304800" lvl="8" marL="4114800">
              <a:lnSpc>
                <a:spcPct val="100000"/>
              </a:lnSpc>
              <a:spcBef>
                <a:spcPts val="1600"/>
              </a:spcBef>
              <a:spcAft>
                <a:spcPts val="1600"/>
              </a:spcAft>
              <a:buClr>
                <a:schemeClr val="dk1"/>
              </a:buClr>
              <a:buSzPts val="1200"/>
              <a:buFont typeface="Poppins"/>
              <a:buChar char="■"/>
              <a:defRPr sz="1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6" name="Shape 206"/>
        <p:cNvGrpSpPr/>
        <p:nvPr/>
      </p:nvGrpSpPr>
      <p:grpSpPr>
        <a:xfrm>
          <a:off x="0" y="0"/>
          <a:ext cx="0" cy="0"/>
          <a:chOff x="0" y="0"/>
          <a:chExt cx="0" cy="0"/>
        </a:xfrm>
      </p:grpSpPr>
      <p:sp>
        <p:nvSpPr>
          <p:cNvPr id="207" name="Google Shape;20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9pPr>
          </a:lstStyle>
          <a:p/>
        </p:txBody>
      </p:sp>
      <p:sp>
        <p:nvSpPr>
          <p:cNvPr id="208" name="Google Shape;208;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Fira Sans"/>
              <a:buChar char="●"/>
              <a:defRPr sz="1800">
                <a:latin typeface="Fira Sans"/>
                <a:ea typeface="Fira Sans"/>
                <a:cs typeface="Fira Sans"/>
                <a:sym typeface="Fira Sans"/>
              </a:defRPr>
            </a:lvl1pPr>
            <a:lvl2pPr indent="-317500" lvl="1" marL="914400">
              <a:lnSpc>
                <a:spcPct val="115000"/>
              </a:lnSpc>
              <a:spcBef>
                <a:spcPts val="1600"/>
              </a:spcBef>
              <a:spcAft>
                <a:spcPts val="0"/>
              </a:spcAft>
              <a:buSzPts val="1400"/>
              <a:buFont typeface="Fira Sans"/>
              <a:buChar char="○"/>
              <a:defRPr>
                <a:latin typeface="Fira Sans"/>
                <a:ea typeface="Fira Sans"/>
                <a:cs typeface="Fira Sans"/>
                <a:sym typeface="Fira Sans"/>
              </a:defRPr>
            </a:lvl2pPr>
            <a:lvl3pPr indent="-317500" lvl="2" marL="1371600">
              <a:lnSpc>
                <a:spcPct val="115000"/>
              </a:lnSpc>
              <a:spcBef>
                <a:spcPts val="1600"/>
              </a:spcBef>
              <a:spcAft>
                <a:spcPts val="0"/>
              </a:spcAft>
              <a:buSzPts val="1400"/>
              <a:buFont typeface="Fira Sans"/>
              <a:buChar char="■"/>
              <a:defRPr>
                <a:latin typeface="Fira Sans"/>
                <a:ea typeface="Fira Sans"/>
                <a:cs typeface="Fira Sans"/>
                <a:sym typeface="Fira Sans"/>
              </a:defRPr>
            </a:lvl3pPr>
            <a:lvl4pPr indent="-317500" lvl="3" marL="1828800">
              <a:lnSpc>
                <a:spcPct val="115000"/>
              </a:lnSpc>
              <a:spcBef>
                <a:spcPts val="1600"/>
              </a:spcBef>
              <a:spcAft>
                <a:spcPts val="0"/>
              </a:spcAft>
              <a:buSzPts val="1400"/>
              <a:buFont typeface="Fira Sans"/>
              <a:buChar char="●"/>
              <a:defRPr>
                <a:latin typeface="Fira Sans"/>
                <a:ea typeface="Fira Sans"/>
                <a:cs typeface="Fira Sans"/>
                <a:sym typeface="Fira Sans"/>
              </a:defRPr>
            </a:lvl4pPr>
            <a:lvl5pPr indent="-317500" lvl="4" marL="2286000">
              <a:lnSpc>
                <a:spcPct val="115000"/>
              </a:lnSpc>
              <a:spcBef>
                <a:spcPts val="1600"/>
              </a:spcBef>
              <a:spcAft>
                <a:spcPts val="0"/>
              </a:spcAft>
              <a:buSzPts val="1400"/>
              <a:buFont typeface="Fira Sans"/>
              <a:buChar char="○"/>
              <a:defRPr>
                <a:latin typeface="Fira Sans"/>
                <a:ea typeface="Fira Sans"/>
                <a:cs typeface="Fira Sans"/>
                <a:sym typeface="Fira Sans"/>
              </a:defRPr>
            </a:lvl5pPr>
            <a:lvl6pPr indent="-317500" lvl="5" marL="2743200">
              <a:lnSpc>
                <a:spcPct val="115000"/>
              </a:lnSpc>
              <a:spcBef>
                <a:spcPts val="1600"/>
              </a:spcBef>
              <a:spcAft>
                <a:spcPts val="0"/>
              </a:spcAft>
              <a:buSzPts val="1400"/>
              <a:buFont typeface="Fira Sans"/>
              <a:buChar char="■"/>
              <a:defRPr>
                <a:latin typeface="Fira Sans"/>
                <a:ea typeface="Fira Sans"/>
                <a:cs typeface="Fira Sans"/>
                <a:sym typeface="Fira Sans"/>
              </a:defRPr>
            </a:lvl6pPr>
            <a:lvl7pPr indent="-317500" lvl="6" marL="3200400">
              <a:lnSpc>
                <a:spcPct val="115000"/>
              </a:lnSpc>
              <a:spcBef>
                <a:spcPts val="1600"/>
              </a:spcBef>
              <a:spcAft>
                <a:spcPts val="0"/>
              </a:spcAft>
              <a:buSzPts val="1400"/>
              <a:buFont typeface="Fira Sans"/>
              <a:buChar char="●"/>
              <a:defRPr>
                <a:latin typeface="Fira Sans"/>
                <a:ea typeface="Fira Sans"/>
                <a:cs typeface="Fira Sans"/>
                <a:sym typeface="Fira Sans"/>
              </a:defRPr>
            </a:lvl7pPr>
            <a:lvl8pPr indent="-317500" lvl="7" marL="3657600">
              <a:lnSpc>
                <a:spcPct val="115000"/>
              </a:lnSpc>
              <a:spcBef>
                <a:spcPts val="1600"/>
              </a:spcBef>
              <a:spcAft>
                <a:spcPts val="0"/>
              </a:spcAft>
              <a:buSzPts val="1400"/>
              <a:buFont typeface="Fira Sans"/>
              <a:buChar char="○"/>
              <a:defRPr>
                <a:latin typeface="Fira Sans"/>
                <a:ea typeface="Fira Sans"/>
                <a:cs typeface="Fira Sans"/>
                <a:sym typeface="Fira Sans"/>
              </a:defRPr>
            </a:lvl8pPr>
            <a:lvl9pPr indent="-317500" lvl="8" marL="4114800">
              <a:lnSpc>
                <a:spcPct val="115000"/>
              </a:lnSpc>
              <a:spcBef>
                <a:spcPts val="1600"/>
              </a:spcBef>
              <a:spcAft>
                <a:spcPts val="1600"/>
              </a:spcAft>
              <a:buSzPts val="1400"/>
              <a:buFont typeface="Fira Sans"/>
              <a:buChar char="■"/>
              <a:defRPr>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jp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3.jp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3.jp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6.jpg"/><Relationship Id="rId5" Type="http://schemas.openxmlformats.org/officeDocument/2006/relationships/image" Target="../media/image12.jpg"/><Relationship Id="rId6"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ctrTitle"/>
          </p:nvPr>
        </p:nvSpPr>
        <p:spPr>
          <a:xfrm>
            <a:off x="2080675" y="1687650"/>
            <a:ext cx="6350100" cy="14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A1 - Needfinding</a:t>
            </a:r>
            <a:endParaRPr/>
          </a:p>
        </p:txBody>
      </p:sp>
      <p:grpSp>
        <p:nvGrpSpPr>
          <p:cNvPr id="253" name="Google Shape;253;p39"/>
          <p:cNvGrpSpPr/>
          <p:nvPr/>
        </p:nvGrpSpPr>
        <p:grpSpPr>
          <a:xfrm>
            <a:off x="2220050" y="1547100"/>
            <a:ext cx="7055100" cy="0"/>
            <a:chOff x="2220050" y="1547100"/>
            <a:chExt cx="7055100" cy="0"/>
          </a:xfrm>
        </p:grpSpPr>
        <p:cxnSp>
          <p:nvCxnSpPr>
            <p:cNvPr id="254" name="Google Shape;254;p39"/>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255" name="Google Shape;255;p39"/>
            <p:cNvCxnSpPr/>
            <p:nvPr/>
          </p:nvCxnSpPr>
          <p:spPr>
            <a:xfrm>
              <a:off x="2684450" y="1547100"/>
              <a:ext cx="6590700" cy="0"/>
            </a:xfrm>
            <a:prstGeom prst="straightConnector1">
              <a:avLst/>
            </a:prstGeom>
            <a:noFill/>
            <a:ln cap="flat" cmpd="sng" w="9525">
              <a:solidFill>
                <a:schemeClr val="dk1"/>
              </a:solidFill>
              <a:prstDash val="solid"/>
              <a:round/>
              <a:headEnd len="med" w="med" type="none"/>
              <a:tailEnd len="med" w="med" type="none"/>
            </a:ln>
          </p:spPr>
        </p:cxnSp>
      </p:grpSp>
      <p:sp>
        <p:nvSpPr>
          <p:cNvPr id="256" name="Google Shape;256;p39"/>
          <p:cNvSpPr txBox="1"/>
          <p:nvPr/>
        </p:nvSpPr>
        <p:spPr>
          <a:xfrm>
            <a:off x="2220050" y="2571750"/>
            <a:ext cx="5574000" cy="1664700"/>
          </a:xfrm>
          <a:prstGeom prst="rect">
            <a:avLst/>
          </a:prstGeom>
          <a:noFill/>
          <a:ln cap="flat" cmpd="sng" w="9525">
            <a:solidFill>
              <a:schemeClr val="accent2"/>
            </a:solidFill>
            <a:prstDash val="solid"/>
            <a:round/>
            <a:headEnd len="sm" w="sm" type="none"/>
            <a:tailEnd len="sm" w="sm" type="none"/>
          </a:ln>
        </p:spPr>
        <p:txBody>
          <a:bodyPr anchorCtr="0" anchor="t" bIns="91425" lIns="171450" spcFirstLastPara="1" rIns="91425" wrap="square" tIns="91425">
            <a:noAutofit/>
          </a:bodyPr>
          <a:lstStyle/>
          <a:p>
            <a:pPr indent="0" lvl="0" marL="0" rtl="0" algn="l">
              <a:spcBef>
                <a:spcPts val="0"/>
              </a:spcBef>
              <a:spcAft>
                <a:spcPts val="0"/>
              </a:spcAft>
              <a:buNone/>
            </a:pPr>
            <a:r>
              <a:rPr b="1" lang="en" sz="1600">
                <a:solidFill>
                  <a:srgbClr val="191919"/>
                </a:solidFill>
                <a:latin typeface="Poppins"/>
                <a:ea typeface="Poppins"/>
                <a:cs typeface="Poppins"/>
                <a:sym typeface="Poppins"/>
              </a:rPr>
              <a:t>Team 2: J</a:t>
            </a:r>
            <a:r>
              <a:rPr b="1" i="1" lang="en">
                <a:solidFill>
                  <a:schemeClr val="dk2"/>
                </a:solidFill>
                <a:latin typeface="Poppins"/>
                <a:ea typeface="Poppins"/>
                <a:cs typeface="Poppins"/>
                <a:sym typeface="Poppins"/>
              </a:rPr>
              <a:t>AI</a:t>
            </a:r>
            <a:r>
              <a:rPr b="1" i="1" lang="en" sz="500">
                <a:solidFill>
                  <a:srgbClr val="191919"/>
                </a:solidFill>
                <a:latin typeface="Poppins"/>
                <a:ea typeface="Poppins"/>
                <a:cs typeface="Poppins"/>
                <a:sym typeface="Poppins"/>
              </a:rPr>
              <a:t> </a:t>
            </a:r>
            <a:r>
              <a:rPr b="1" lang="en" sz="1600">
                <a:solidFill>
                  <a:srgbClr val="191919"/>
                </a:solidFill>
                <a:latin typeface="Poppins"/>
                <a:ea typeface="Poppins"/>
                <a:cs typeface="Poppins"/>
                <a:sym typeface="Poppins"/>
              </a:rPr>
              <a:t>DED</a:t>
            </a:r>
            <a:endParaRPr b="1" sz="1600">
              <a:solidFill>
                <a:srgbClr val="191919"/>
              </a:solidFill>
              <a:latin typeface="Poppins"/>
              <a:ea typeface="Poppins"/>
              <a:cs typeface="Poppins"/>
              <a:sym typeface="Poppins"/>
            </a:endParaRPr>
          </a:p>
          <a:p>
            <a:pPr indent="-330200" lvl="0" marL="457200" rtl="0" algn="l">
              <a:spcBef>
                <a:spcPts val="1200"/>
              </a:spcBef>
              <a:spcAft>
                <a:spcPts val="0"/>
              </a:spcAft>
              <a:buClr>
                <a:srgbClr val="45818E"/>
              </a:buClr>
              <a:buSzPts val="1600"/>
              <a:buFont typeface="Poppins"/>
              <a:buChar char="●"/>
            </a:pPr>
            <a:r>
              <a:rPr lang="en" sz="1600">
                <a:solidFill>
                  <a:srgbClr val="191919"/>
                </a:solidFill>
                <a:latin typeface="Poppins"/>
                <a:ea typeface="Poppins"/>
                <a:cs typeface="Poppins"/>
                <a:sym typeface="Poppins"/>
              </a:rPr>
              <a:t>Ecem “A</a:t>
            </a:r>
            <a:r>
              <a:rPr b="1" lang="en" sz="1600">
                <a:solidFill>
                  <a:srgbClr val="191919"/>
                </a:solidFill>
                <a:latin typeface="Poppins"/>
                <a:ea typeface="Poppins"/>
                <a:cs typeface="Poppins"/>
                <a:sym typeface="Poppins"/>
              </a:rPr>
              <a:t>J</a:t>
            </a:r>
            <a:r>
              <a:rPr lang="en" sz="1600">
                <a:solidFill>
                  <a:srgbClr val="191919"/>
                </a:solidFill>
                <a:latin typeface="Poppins"/>
                <a:ea typeface="Poppins"/>
                <a:cs typeface="Poppins"/>
                <a:sym typeface="Poppins"/>
              </a:rPr>
              <a:t>” Yilmazhaliloglu</a:t>
            </a:r>
            <a:endParaRPr sz="1600">
              <a:solidFill>
                <a:srgbClr val="191919"/>
              </a:solidFill>
              <a:latin typeface="Poppins"/>
              <a:ea typeface="Poppins"/>
              <a:cs typeface="Poppins"/>
              <a:sym typeface="Poppins"/>
            </a:endParaRPr>
          </a:p>
          <a:p>
            <a:pPr indent="-330200" lvl="0" marL="457200" rtl="0" algn="l">
              <a:spcBef>
                <a:spcPts val="0"/>
              </a:spcBef>
              <a:spcAft>
                <a:spcPts val="0"/>
              </a:spcAft>
              <a:buClr>
                <a:srgbClr val="45818E"/>
              </a:buClr>
              <a:buSzPts val="1600"/>
              <a:buFont typeface="Poppins"/>
              <a:buChar char="●"/>
            </a:pPr>
            <a:r>
              <a:rPr b="1" lang="en" sz="1600">
                <a:solidFill>
                  <a:srgbClr val="191919"/>
                </a:solidFill>
                <a:latin typeface="Poppins"/>
                <a:ea typeface="Poppins"/>
                <a:cs typeface="Poppins"/>
                <a:sym typeface="Poppins"/>
              </a:rPr>
              <a:t>A</a:t>
            </a:r>
            <a:r>
              <a:rPr lang="en" sz="1600">
                <a:solidFill>
                  <a:srgbClr val="191919"/>
                </a:solidFill>
                <a:latin typeface="Poppins"/>
                <a:ea typeface="Poppins"/>
                <a:cs typeface="Poppins"/>
                <a:sym typeface="Poppins"/>
              </a:rPr>
              <a:t>lexander Yue</a:t>
            </a:r>
            <a:endParaRPr sz="1600">
              <a:solidFill>
                <a:srgbClr val="191919"/>
              </a:solidFill>
              <a:latin typeface="Poppins"/>
              <a:ea typeface="Poppins"/>
              <a:cs typeface="Poppins"/>
              <a:sym typeface="Poppins"/>
            </a:endParaRPr>
          </a:p>
          <a:p>
            <a:pPr indent="-330200" lvl="0" marL="457200" rtl="0" algn="l">
              <a:spcBef>
                <a:spcPts val="0"/>
              </a:spcBef>
              <a:spcAft>
                <a:spcPts val="0"/>
              </a:spcAft>
              <a:buClr>
                <a:srgbClr val="45818E"/>
              </a:buClr>
              <a:buSzPts val="1600"/>
              <a:buFont typeface="Poppins"/>
              <a:buChar char="●"/>
            </a:pPr>
            <a:r>
              <a:rPr b="1" lang="en" sz="1600">
                <a:solidFill>
                  <a:srgbClr val="191919"/>
                </a:solidFill>
                <a:latin typeface="Poppins"/>
                <a:ea typeface="Poppins"/>
                <a:cs typeface="Poppins"/>
                <a:sym typeface="Poppins"/>
              </a:rPr>
              <a:t>D</a:t>
            </a:r>
            <a:r>
              <a:rPr lang="en" sz="1600">
                <a:solidFill>
                  <a:srgbClr val="191919"/>
                </a:solidFill>
                <a:latin typeface="Poppins"/>
                <a:ea typeface="Poppins"/>
                <a:cs typeface="Poppins"/>
                <a:sym typeface="Poppins"/>
              </a:rPr>
              <a:t>iego Valdez Duran</a:t>
            </a:r>
            <a:endParaRPr sz="1600">
              <a:solidFill>
                <a:srgbClr val="191919"/>
              </a:solidFill>
              <a:latin typeface="Poppins"/>
              <a:ea typeface="Poppins"/>
              <a:cs typeface="Poppins"/>
              <a:sym typeface="Poppins"/>
            </a:endParaRPr>
          </a:p>
          <a:p>
            <a:pPr indent="-330200" lvl="0" marL="457200" rtl="0" algn="l">
              <a:spcBef>
                <a:spcPts val="0"/>
              </a:spcBef>
              <a:spcAft>
                <a:spcPts val="0"/>
              </a:spcAft>
              <a:buClr>
                <a:srgbClr val="45818E"/>
              </a:buClr>
              <a:buSzPts val="1600"/>
              <a:buFont typeface="Poppins"/>
              <a:buChar char="●"/>
            </a:pPr>
            <a:r>
              <a:rPr b="1" lang="en" sz="1600">
                <a:solidFill>
                  <a:schemeClr val="dk1"/>
                </a:solidFill>
                <a:latin typeface="Poppins"/>
                <a:ea typeface="Poppins"/>
                <a:cs typeface="Poppins"/>
                <a:sym typeface="Poppins"/>
              </a:rPr>
              <a:t>E</a:t>
            </a:r>
            <a:r>
              <a:rPr lang="en" sz="1600">
                <a:solidFill>
                  <a:schemeClr val="dk1"/>
                </a:solidFill>
                <a:latin typeface="Poppins"/>
                <a:ea typeface="Poppins"/>
                <a:cs typeface="Poppins"/>
                <a:sym typeface="Poppins"/>
              </a:rPr>
              <a:t>van Hsu </a:t>
            </a:r>
            <a:endParaRPr sz="1600">
              <a:solidFill>
                <a:srgbClr val="191919"/>
              </a:solidFill>
              <a:latin typeface="Poppins"/>
              <a:ea typeface="Poppins"/>
              <a:cs typeface="Poppins"/>
              <a:sym typeface="Poppins"/>
            </a:endParaRPr>
          </a:p>
        </p:txBody>
      </p:sp>
      <p:pic>
        <p:nvPicPr>
          <p:cNvPr id="257" name="Google Shape;257;p39"/>
          <p:cNvPicPr preferRelativeResize="0"/>
          <p:nvPr/>
        </p:nvPicPr>
        <p:blipFill rotWithShape="1">
          <a:blip r:embed="rId3">
            <a:alphaModFix/>
          </a:blip>
          <a:srcRect b="13547" l="0" r="0" t="0"/>
          <a:stretch/>
        </p:blipFill>
        <p:spPr>
          <a:xfrm>
            <a:off x="102250" y="1270325"/>
            <a:ext cx="1505401" cy="13014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Interview Process</a:t>
            </a:r>
            <a:endParaRPr/>
          </a:p>
        </p:txBody>
      </p:sp>
      <p:sp>
        <p:nvSpPr>
          <p:cNvPr id="393" name="Google Shape;393;p48"/>
          <p:cNvSpPr txBox="1"/>
          <p:nvPr>
            <p:ph idx="1" type="body"/>
          </p:nvPr>
        </p:nvSpPr>
        <p:spPr>
          <a:xfrm>
            <a:off x="727650" y="1109175"/>
            <a:ext cx="4126800" cy="2261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latin typeface="Roboto"/>
                <a:ea typeface="Roboto"/>
                <a:cs typeface="Roboto"/>
                <a:sym typeface="Roboto"/>
              </a:rPr>
              <a:t>Interviewee 3</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Contacted through friend of friend</a:t>
            </a:r>
            <a:endParaRPr/>
          </a:p>
          <a:p>
            <a:pPr indent="-304800" lvl="0" marL="457200" rtl="0" algn="l">
              <a:lnSpc>
                <a:spcPct val="115000"/>
              </a:lnSpc>
              <a:spcBef>
                <a:spcPts val="0"/>
              </a:spcBef>
              <a:spcAft>
                <a:spcPts val="0"/>
              </a:spcAft>
              <a:buSzPts val="1200"/>
              <a:buChar char="●"/>
            </a:pPr>
            <a:r>
              <a:rPr lang="en"/>
              <a:t>Met in person at favorite restaurant in Berkeley</a:t>
            </a:r>
            <a:endParaRPr/>
          </a:p>
          <a:p>
            <a:pPr indent="-304800" lvl="0" marL="457200" rtl="0" algn="l">
              <a:lnSpc>
                <a:spcPct val="115000"/>
              </a:lnSpc>
              <a:spcBef>
                <a:spcPts val="0"/>
              </a:spcBef>
              <a:spcAft>
                <a:spcPts val="0"/>
              </a:spcAft>
              <a:buSzPts val="1200"/>
              <a:buChar char="●"/>
            </a:pPr>
            <a:r>
              <a:rPr lang="en"/>
              <a:t>Built rapport while talking over dinner</a:t>
            </a:r>
            <a:endParaRPr/>
          </a:p>
          <a:p>
            <a:pPr indent="-304800" lvl="0" marL="457200" rtl="0" algn="l">
              <a:lnSpc>
                <a:spcPct val="115000"/>
              </a:lnSpc>
              <a:spcBef>
                <a:spcPts val="0"/>
              </a:spcBef>
              <a:spcAft>
                <a:spcPts val="0"/>
              </a:spcAft>
              <a:buSzPts val="1200"/>
              <a:buChar char="●"/>
            </a:pPr>
            <a:r>
              <a:rPr lang="en"/>
              <a:t>Conducted interview after the meal, with Alex as interviewer and Evan as the note taker </a:t>
            </a:r>
            <a:endParaRPr/>
          </a:p>
          <a:p>
            <a:pPr indent="-304800" lvl="0" marL="457200" rtl="0" algn="l">
              <a:lnSpc>
                <a:spcPct val="115000"/>
              </a:lnSpc>
              <a:spcBef>
                <a:spcPts val="0"/>
              </a:spcBef>
              <a:spcAft>
                <a:spcPts val="0"/>
              </a:spcAft>
              <a:buSzPts val="1200"/>
              <a:buChar char="●"/>
            </a:pPr>
            <a:r>
              <a:rPr lang="en"/>
              <a:t>Consented to audio </a:t>
            </a:r>
            <a:r>
              <a:rPr lang="en"/>
              <a:t>recording only, was recorded by phone placed on table</a:t>
            </a:r>
            <a:endParaRPr/>
          </a:p>
          <a:p>
            <a:pPr indent="-304800" lvl="0" marL="457200" rtl="0" algn="l">
              <a:lnSpc>
                <a:spcPct val="115000"/>
              </a:lnSpc>
              <a:spcBef>
                <a:spcPts val="0"/>
              </a:spcBef>
              <a:spcAft>
                <a:spcPts val="0"/>
              </a:spcAft>
              <a:buSzPts val="1200"/>
              <a:buChar char="●"/>
            </a:pPr>
            <a:r>
              <a:rPr lang="en"/>
              <a:t>Interview was 55 minutes long</a:t>
            </a:r>
            <a:endParaRPr/>
          </a:p>
          <a:p>
            <a:pPr indent="-304800" lvl="0" marL="457200" rtl="0" algn="l">
              <a:lnSpc>
                <a:spcPct val="115000"/>
              </a:lnSpc>
              <a:spcBef>
                <a:spcPts val="0"/>
              </a:spcBef>
              <a:spcAft>
                <a:spcPts val="0"/>
              </a:spcAft>
              <a:buSzPts val="1200"/>
              <a:buChar char="●"/>
            </a:pPr>
            <a:r>
              <a:rPr lang="en"/>
              <a:t>Participant was compensated by paying for his dinner (as agreed upon prior)</a:t>
            </a:r>
            <a:endParaRPr/>
          </a:p>
          <a:p>
            <a:pPr indent="-304800" lvl="0" marL="457200" rtl="0" algn="l">
              <a:lnSpc>
                <a:spcPct val="115000"/>
              </a:lnSpc>
              <a:spcBef>
                <a:spcPts val="0"/>
              </a:spcBef>
              <a:spcAft>
                <a:spcPts val="0"/>
              </a:spcAft>
              <a:buSzPts val="1200"/>
              <a:buChar char="●"/>
            </a:pPr>
            <a:r>
              <a:rPr lang="en"/>
              <a:t>Snowball Sampling–got a second interview with participant’s friend afterward</a:t>
            </a:r>
            <a:endParaRPr/>
          </a:p>
        </p:txBody>
      </p:sp>
      <p:sp>
        <p:nvSpPr>
          <p:cNvPr id="394" name="Google Shape;394;p48"/>
          <p:cNvSpPr txBox="1"/>
          <p:nvPr/>
        </p:nvSpPr>
        <p:spPr>
          <a:xfrm>
            <a:off x="5361336" y="1213504"/>
            <a:ext cx="42747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Image of us at restaurant with faces blurred </a:t>
            </a:r>
            <a:endParaRPr sz="1300">
              <a:solidFill>
                <a:schemeClr val="accent1"/>
              </a:solidFill>
              <a:latin typeface="Lato"/>
              <a:ea typeface="Lato"/>
              <a:cs typeface="Lato"/>
              <a:sym typeface="Lato"/>
            </a:endParaRPr>
          </a:p>
        </p:txBody>
      </p:sp>
      <p:pic>
        <p:nvPicPr>
          <p:cNvPr id="395" name="Google Shape;395;p48"/>
          <p:cNvPicPr preferRelativeResize="0"/>
          <p:nvPr/>
        </p:nvPicPr>
        <p:blipFill>
          <a:blip r:embed="rId3">
            <a:alphaModFix/>
          </a:blip>
          <a:stretch>
            <a:fillRect/>
          </a:stretch>
        </p:blipFill>
        <p:spPr>
          <a:xfrm>
            <a:off x="4953018" y="1112700"/>
            <a:ext cx="3890801" cy="29181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Questions</a:t>
            </a:r>
            <a:endParaRPr/>
          </a:p>
        </p:txBody>
      </p:sp>
      <p:sp>
        <p:nvSpPr>
          <p:cNvPr id="401" name="Google Shape;401;p49"/>
          <p:cNvSpPr txBox="1"/>
          <p:nvPr>
            <p:ph idx="1" type="body"/>
          </p:nvPr>
        </p:nvSpPr>
        <p:spPr>
          <a:xfrm>
            <a:off x="727650" y="1109175"/>
            <a:ext cx="7647300" cy="22611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a:t>How is this year at school different from your last?</a:t>
            </a:r>
            <a:endParaRPr/>
          </a:p>
          <a:p>
            <a:pPr indent="-304800" lvl="0" marL="457200" rtl="0" algn="l">
              <a:lnSpc>
                <a:spcPct val="200000"/>
              </a:lnSpc>
              <a:spcBef>
                <a:spcPts val="0"/>
              </a:spcBef>
              <a:spcAft>
                <a:spcPts val="0"/>
              </a:spcAft>
              <a:buSzPts val="1200"/>
              <a:buChar char="●"/>
            </a:pPr>
            <a:r>
              <a:rPr lang="en"/>
              <a:t>What was your favorite class and why?</a:t>
            </a:r>
            <a:endParaRPr/>
          </a:p>
          <a:p>
            <a:pPr indent="-304800" lvl="0" marL="457200" rtl="0" algn="l">
              <a:lnSpc>
                <a:spcPct val="200000"/>
              </a:lnSpc>
              <a:spcBef>
                <a:spcPts val="0"/>
              </a:spcBef>
              <a:spcAft>
                <a:spcPts val="0"/>
              </a:spcAft>
              <a:buSzPts val="1200"/>
              <a:buChar char="●"/>
            </a:pPr>
            <a:r>
              <a:rPr lang="en"/>
              <a:t>What was your least favorite class and why?</a:t>
            </a:r>
            <a:endParaRPr/>
          </a:p>
          <a:p>
            <a:pPr indent="-304800" lvl="0" marL="457200" rtl="0" algn="l">
              <a:lnSpc>
                <a:spcPct val="200000"/>
              </a:lnSpc>
              <a:spcBef>
                <a:spcPts val="0"/>
              </a:spcBef>
              <a:spcAft>
                <a:spcPts val="0"/>
              </a:spcAft>
              <a:buSzPts val="1200"/>
              <a:buChar char="●"/>
            </a:pPr>
            <a:r>
              <a:rPr lang="en"/>
              <a:t>What are the most </a:t>
            </a:r>
            <a:r>
              <a:rPr lang="en"/>
              <a:t>challenging</a:t>
            </a:r>
            <a:r>
              <a:rPr lang="en"/>
              <a:t> parts of </a:t>
            </a:r>
            <a:r>
              <a:rPr lang="en"/>
              <a:t>classes</a:t>
            </a:r>
            <a:r>
              <a:rPr lang="en"/>
              <a:t>? How do you prepare for it?</a:t>
            </a:r>
            <a:endParaRPr/>
          </a:p>
          <a:p>
            <a:pPr indent="-304800" lvl="0" marL="457200" rtl="0" algn="l">
              <a:lnSpc>
                <a:spcPct val="200000"/>
              </a:lnSpc>
              <a:spcBef>
                <a:spcPts val="0"/>
              </a:spcBef>
              <a:spcAft>
                <a:spcPts val="0"/>
              </a:spcAft>
              <a:buSzPts val="1200"/>
              <a:buChar char="●"/>
            </a:pPr>
            <a:r>
              <a:rPr lang="en"/>
              <a:t>How did you pick your major / concentration?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0"/>
          <p:cNvSpPr txBox="1"/>
          <p:nvPr>
            <p:ph type="title"/>
          </p:nvPr>
        </p:nvSpPr>
        <p:spPr>
          <a:xfrm>
            <a:off x="1500200" y="2699650"/>
            <a:ext cx="3362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407" name="Google Shape;407;p50"/>
          <p:cNvSpPr txBox="1"/>
          <p:nvPr>
            <p:ph idx="2" type="title"/>
          </p:nvPr>
        </p:nvSpPr>
        <p:spPr>
          <a:xfrm>
            <a:off x="1500200" y="1602050"/>
            <a:ext cx="1288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408" name="Google Shape;408;p50"/>
          <p:cNvGrpSpPr/>
          <p:nvPr/>
        </p:nvGrpSpPr>
        <p:grpSpPr>
          <a:xfrm flipH="1">
            <a:off x="-93625" y="2521475"/>
            <a:ext cx="4993500" cy="0"/>
            <a:chOff x="2220050" y="1547100"/>
            <a:chExt cx="4993500" cy="0"/>
          </a:xfrm>
        </p:grpSpPr>
        <p:cxnSp>
          <p:nvCxnSpPr>
            <p:cNvPr id="409" name="Google Shape;409;p50"/>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410" name="Google Shape;410;p50"/>
            <p:cNvCxnSpPr/>
            <p:nvPr/>
          </p:nvCxnSpPr>
          <p:spPr>
            <a:xfrm>
              <a:off x="2684450" y="1547100"/>
              <a:ext cx="4529100" cy="0"/>
            </a:xfrm>
            <a:prstGeom prst="straightConnector1">
              <a:avLst/>
            </a:prstGeom>
            <a:noFill/>
            <a:ln cap="flat" cmpd="sng" w="9525">
              <a:solidFill>
                <a:schemeClr val="dk1"/>
              </a:solidFill>
              <a:prstDash val="solid"/>
              <a:round/>
              <a:headEnd len="med" w="med" type="none"/>
              <a:tailEnd len="med" w="med" type="none"/>
            </a:ln>
          </p:spPr>
        </p:cxnSp>
      </p:grpSp>
      <p:pic>
        <p:nvPicPr>
          <p:cNvPr id="411" name="Google Shape;411;p50"/>
          <p:cNvPicPr preferRelativeResize="0"/>
          <p:nvPr/>
        </p:nvPicPr>
        <p:blipFill rotWithShape="1">
          <a:blip r:embed="rId3">
            <a:alphaModFix/>
          </a:blip>
          <a:srcRect b="15916" l="0" r="0" t="0"/>
          <a:stretch/>
        </p:blipFill>
        <p:spPr>
          <a:xfrm>
            <a:off x="6101900" y="1219725"/>
            <a:ext cx="2761174" cy="232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3</a:t>
            </a:r>
            <a:endParaRPr/>
          </a:p>
        </p:txBody>
      </p:sp>
      <p:sp>
        <p:nvSpPr>
          <p:cNvPr id="417" name="Google Shape;417;p51"/>
          <p:cNvSpPr txBox="1"/>
          <p:nvPr>
            <p:ph idx="1" type="body"/>
          </p:nvPr>
        </p:nvSpPr>
        <p:spPr>
          <a:xfrm>
            <a:off x="720000" y="1017725"/>
            <a:ext cx="4008000" cy="35862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lang="en" sz="1600"/>
              <a:t>Sophomore at UC Berkeley</a:t>
            </a:r>
            <a:endParaRPr sz="1600"/>
          </a:p>
          <a:p>
            <a:pPr indent="-330200" lvl="0" marL="457200" rtl="0" algn="l">
              <a:lnSpc>
                <a:spcPct val="200000"/>
              </a:lnSpc>
              <a:spcBef>
                <a:spcPts val="0"/>
              </a:spcBef>
              <a:spcAft>
                <a:spcPts val="0"/>
              </a:spcAft>
              <a:buSzPts val="1600"/>
              <a:buChar char="●"/>
            </a:pPr>
            <a:r>
              <a:rPr lang="en" sz="1600"/>
              <a:t>Hometown is Seattle</a:t>
            </a:r>
            <a:endParaRPr sz="1600"/>
          </a:p>
          <a:p>
            <a:pPr indent="-330200" lvl="0" marL="457200" rtl="0" algn="l">
              <a:lnSpc>
                <a:spcPct val="200000"/>
              </a:lnSpc>
              <a:spcBef>
                <a:spcPts val="0"/>
              </a:spcBef>
              <a:spcAft>
                <a:spcPts val="0"/>
              </a:spcAft>
              <a:buSzPts val="1600"/>
              <a:buChar char="●"/>
            </a:pPr>
            <a:r>
              <a:rPr lang="en" sz="1600"/>
              <a:t>Public Health major</a:t>
            </a:r>
            <a:endParaRPr sz="1600"/>
          </a:p>
          <a:p>
            <a:pPr indent="-330200" lvl="0" marL="457200" rtl="0" algn="l">
              <a:lnSpc>
                <a:spcPct val="200000"/>
              </a:lnSpc>
              <a:spcBef>
                <a:spcPts val="0"/>
              </a:spcBef>
              <a:spcAft>
                <a:spcPts val="0"/>
              </a:spcAft>
              <a:buSzPts val="1600"/>
              <a:buChar char="●"/>
            </a:pPr>
            <a:r>
              <a:rPr lang="en" sz="1600"/>
              <a:t>Is a pre-med student</a:t>
            </a:r>
            <a:endParaRPr sz="1600"/>
          </a:p>
          <a:p>
            <a:pPr indent="-330200" lvl="0" marL="457200" rtl="0" algn="l">
              <a:lnSpc>
                <a:spcPct val="100000"/>
              </a:lnSpc>
              <a:spcBef>
                <a:spcPts val="0"/>
              </a:spcBef>
              <a:spcAft>
                <a:spcPts val="0"/>
              </a:spcAft>
              <a:buSzPts val="1600"/>
              <a:buChar char="●"/>
            </a:pPr>
            <a:r>
              <a:rPr lang="en" sz="1600"/>
              <a:t>Works in the </a:t>
            </a:r>
            <a:r>
              <a:rPr lang="en" sz="1600"/>
              <a:t>Essig Museum of Entomology</a:t>
            </a:r>
            <a:endParaRPr sz="1600"/>
          </a:p>
          <a:p>
            <a:pPr indent="0" lvl="0" marL="457200" rtl="0" algn="l">
              <a:spcBef>
                <a:spcPts val="0"/>
              </a:spcBef>
              <a:spcAft>
                <a:spcPts val="0"/>
              </a:spcAft>
              <a:buNone/>
            </a:pPr>
            <a:r>
              <a:t/>
            </a:r>
            <a:endParaRPr/>
          </a:p>
        </p:txBody>
      </p:sp>
      <p:pic>
        <p:nvPicPr>
          <p:cNvPr id="418" name="Google Shape;418;p51"/>
          <p:cNvPicPr preferRelativeResize="0"/>
          <p:nvPr/>
        </p:nvPicPr>
        <p:blipFill>
          <a:blip r:embed="rId3">
            <a:alphaModFix/>
          </a:blip>
          <a:stretch>
            <a:fillRect/>
          </a:stretch>
        </p:blipFill>
        <p:spPr>
          <a:xfrm>
            <a:off x="5967675" y="3235575"/>
            <a:ext cx="2705101" cy="1521625"/>
          </a:xfrm>
          <a:prstGeom prst="rect">
            <a:avLst/>
          </a:prstGeom>
          <a:noFill/>
          <a:ln>
            <a:noFill/>
          </a:ln>
        </p:spPr>
      </p:pic>
      <p:pic>
        <p:nvPicPr>
          <p:cNvPr id="419" name="Google Shape;419;p51"/>
          <p:cNvPicPr preferRelativeResize="0"/>
          <p:nvPr/>
        </p:nvPicPr>
        <p:blipFill>
          <a:blip r:embed="rId4">
            <a:alphaModFix/>
          </a:blip>
          <a:stretch>
            <a:fillRect/>
          </a:stretch>
        </p:blipFill>
        <p:spPr>
          <a:xfrm>
            <a:off x="4911066" y="491839"/>
            <a:ext cx="3936527" cy="2623701"/>
          </a:xfrm>
          <a:prstGeom prst="rect">
            <a:avLst/>
          </a:prstGeom>
          <a:noFill/>
          <a:ln cap="flat" cmpd="sng" w="28575">
            <a:solidFill>
              <a:schemeClr val="dk2"/>
            </a:solidFill>
            <a:prstDash val="solid"/>
            <a:round/>
            <a:headEnd len="sm" w="sm" type="none"/>
            <a:tailEnd len="sm" w="sm" type="none"/>
          </a:ln>
        </p:spPr>
      </p:pic>
      <p:sp>
        <p:nvSpPr>
          <p:cNvPr id="420" name="Google Shape;420;p51"/>
          <p:cNvSpPr txBox="1"/>
          <p:nvPr/>
        </p:nvSpPr>
        <p:spPr>
          <a:xfrm>
            <a:off x="5439375" y="3148761"/>
            <a:ext cx="323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Poppins"/>
                <a:ea typeface="Poppins"/>
                <a:cs typeface="Poppins"/>
                <a:sym typeface="Poppins"/>
              </a:rPr>
              <a:t>Stock Image by garetsvisual on Freepik</a:t>
            </a:r>
            <a:endParaRPr sz="800">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Quotes</a:t>
            </a:r>
            <a:endParaRPr/>
          </a:p>
        </p:txBody>
      </p:sp>
      <p:sp>
        <p:nvSpPr>
          <p:cNvPr id="426" name="Google Shape;426;p52"/>
          <p:cNvSpPr txBox="1"/>
          <p:nvPr/>
        </p:nvSpPr>
        <p:spPr>
          <a:xfrm>
            <a:off x="720000" y="1017725"/>
            <a:ext cx="7550400" cy="35862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accent2"/>
              </a:buClr>
              <a:buSzPts val="1600"/>
              <a:buFont typeface="Poppins"/>
              <a:buChar char="●"/>
            </a:pPr>
            <a:r>
              <a:rPr lang="en" sz="1600">
                <a:solidFill>
                  <a:srgbClr val="191919"/>
                </a:solidFill>
                <a:latin typeface="Poppins"/>
                <a:ea typeface="Poppins"/>
                <a:cs typeface="Poppins"/>
                <a:sym typeface="Poppins"/>
              </a:rPr>
              <a:t>“My friends and I apply for the same classes together… we try to stick together because the study group goes really well. We tend to do better working together”</a:t>
            </a:r>
            <a:endParaRPr sz="1600">
              <a:solidFill>
                <a:srgbClr val="191919"/>
              </a:solidFill>
              <a:latin typeface="Poppins"/>
              <a:ea typeface="Poppins"/>
              <a:cs typeface="Poppins"/>
              <a:sym typeface="Poppins"/>
            </a:endParaRPr>
          </a:p>
          <a:p>
            <a:pPr indent="-330200" lvl="0" marL="457200" rtl="0" algn="l">
              <a:lnSpc>
                <a:spcPct val="100000"/>
              </a:lnSpc>
              <a:spcBef>
                <a:spcPts val="0"/>
              </a:spcBef>
              <a:spcAft>
                <a:spcPts val="0"/>
              </a:spcAft>
              <a:buClr>
                <a:schemeClr val="accent2"/>
              </a:buClr>
              <a:buSzPts val="1600"/>
              <a:buFont typeface="Poppins"/>
              <a:buChar char="●"/>
            </a:pPr>
            <a:r>
              <a:rPr lang="en" sz="1600">
                <a:solidFill>
                  <a:srgbClr val="191919"/>
                </a:solidFill>
                <a:latin typeface="Poppins"/>
                <a:ea typeface="Poppins"/>
                <a:cs typeface="Poppins"/>
                <a:sym typeface="Poppins"/>
              </a:rPr>
              <a:t>“I don't know anyone in one of my classes, so it's very hard to talk to people, maybe because I feel like they just already talk to other people.”</a:t>
            </a:r>
            <a:endParaRPr sz="1600">
              <a:solidFill>
                <a:srgbClr val="191919"/>
              </a:solidFill>
              <a:latin typeface="Poppins"/>
              <a:ea typeface="Poppins"/>
              <a:cs typeface="Poppins"/>
              <a:sym typeface="Poppins"/>
            </a:endParaRPr>
          </a:p>
          <a:p>
            <a:pPr indent="-330200" lvl="0" marL="457200" rtl="0" algn="l">
              <a:lnSpc>
                <a:spcPct val="100000"/>
              </a:lnSpc>
              <a:spcBef>
                <a:spcPts val="0"/>
              </a:spcBef>
              <a:spcAft>
                <a:spcPts val="0"/>
              </a:spcAft>
              <a:buClr>
                <a:schemeClr val="accent2"/>
              </a:buClr>
              <a:buSzPts val="1600"/>
              <a:buFont typeface="Poppins"/>
              <a:buChar char="●"/>
            </a:pPr>
            <a:r>
              <a:rPr lang="en" sz="1600">
                <a:solidFill>
                  <a:srgbClr val="191919"/>
                </a:solidFill>
                <a:latin typeface="Poppins"/>
                <a:ea typeface="Poppins"/>
                <a:cs typeface="Poppins"/>
                <a:sym typeface="Poppins"/>
              </a:rPr>
              <a:t>“Sometimes I see the same people around sitting nearby us. And, sometimes when our professor tells us to talk to each other, sometimes we engage with them as well, because they don't have anyone nearby to talk to”</a:t>
            </a:r>
            <a:endParaRPr sz="1600">
              <a:solidFill>
                <a:srgbClr val="191919"/>
              </a:solidFill>
              <a:latin typeface="Poppins"/>
              <a:ea typeface="Poppins"/>
              <a:cs typeface="Poppins"/>
              <a:sym typeface="Poppins"/>
            </a:endParaRPr>
          </a:p>
          <a:p>
            <a:pPr indent="-330200" lvl="0" marL="457200" rtl="0" algn="l">
              <a:lnSpc>
                <a:spcPct val="100000"/>
              </a:lnSpc>
              <a:spcBef>
                <a:spcPts val="0"/>
              </a:spcBef>
              <a:spcAft>
                <a:spcPts val="0"/>
              </a:spcAft>
              <a:buClr>
                <a:schemeClr val="accent2"/>
              </a:buClr>
              <a:buSzPts val="1600"/>
              <a:buFont typeface="Poppins"/>
              <a:buChar char="●"/>
            </a:pPr>
            <a:r>
              <a:rPr lang="en" sz="1600">
                <a:solidFill>
                  <a:srgbClr val="191919"/>
                </a:solidFill>
                <a:latin typeface="Poppins"/>
                <a:ea typeface="Poppins"/>
                <a:cs typeface="Poppins"/>
                <a:sym typeface="Poppins"/>
              </a:rPr>
              <a:t>“One person in our study group got, A+ … It's one of those people that is naturally smart. Like, get it. I think because their prior experiences, they took, like, linear algebra in high school, they took discrete math”</a:t>
            </a:r>
            <a:endParaRPr sz="1600">
              <a:solidFill>
                <a:srgbClr val="191919"/>
              </a:solidFill>
              <a:latin typeface="Poppins"/>
              <a:ea typeface="Poppins"/>
              <a:cs typeface="Poppins"/>
              <a:sym typeface="Poppins"/>
            </a:endParaRPr>
          </a:p>
          <a:p>
            <a:pPr indent="0" lvl="0" marL="457200" rtl="0" algn="l">
              <a:spcBef>
                <a:spcPts val="0"/>
              </a:spcBef>
              <a:spcAft>
                <a:spcPts val="0"/>
              </a:spcAft>
              <a:buNone/>
            </a:pPr>
            <a:r>
              <a:t/>
            </a:r>
            <a:endParaRPr sz="1200">
              <a:solidFill>
                <a:srgbClr val="191919"/>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3"/>
          <p:cNvPicPr preferRelativeResize="0"/>
          <p:nvPr/>
        </p:nvPicPr>
        <p:blipFill>
          <a:blip r:embed="rId3">
            <a:alphaModFix/>
          </a:blip>
          <a:stretch>
            <a:fillRect/>
          </a:stretch>
        </p:blipFill>
        <p:spPr>
          <a:xfrm>
            <a:off x="0" y="287043"/>
            <a:ext cx="9144000" cy="45694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4"/>
          <p:cNvPicPr preferRelativeResize="0"/>
          <p:nvPr/>
        </p:nvPicPr>
        <p:blipFill>
          <a:blip r:embed="rId3">
            <a:alphaModFix amt="50000"/>
          </a:blip>
          <a:stretch>
            <a:fillRect/>
          </a:stretch>
        </p:blipFill>
        <p:spPr>
          <a:xfrm>
            <a:off x="0" y="287043"/>
            <a:ext cx="9144000" cy="4569415"/>
          </a:xfrm>
          <a:prstGeom prst="rect">
            <a:avLst/>
          </a:prstGeom>
          <a:noFill/>
          <a:ln>
            <a:noFill/>
          </a:ln>
          <a:effectLst>
            <a:outerShdw blurRad="57150" rotWithShape="0" algn="bl" dir="5400000" dist="19050">
              <a:srgbClr val="000000">
                <a:alpha val="50000"/>
              </a:srgbClr>
            </a:outerShdw>
          </a:effectLst>
        </p:spPr>
      </p:pic>
      <p:pic>
        <p:nvPicPr>
          <p:cNvPr id="437" name="Google Shape;437;p54"/>
          <p:cNvPicPr preferRelativeResize="0"/>
          <p:nvPr/>
        </p:nvPicPr>
        <p:blipFill>
          <a:blip r:embed="rId4">
            <a:alphaModFix/>
          </a:blip>
          <a:stretch>
            <a:fillRect/>
          </a:stretch>
        </p:blipFill>
        <p:spPr>
          <a:xfrm>
            <a:off x="1065599" y="348075"/>
            <a:ext cx="1910726" cy="2189073"/>
          </a:xfrm>
          <a:prstGeom prst="rect">
            <a:avLst/>
          </a:prstGeom>
          <a:noFill/>
          <a:ln>
            <a:noFill/>
          </a:ln>
        </p:spPr>
      </p:pic>
      <p:pic>
        <p:nvPicPr>
          <p:cNvPr id="438" name="Google Shape;438;p54"/>
          <p:cNvPicPr preferRelativeResize="0"/>
          <p:nvPr/>
        </p:nvPicPr>
        <p:blipFill>
          <a:blip r:embed="rId5">
            <a:alphaModFix/>
          </a:blip>
          <a:stretch>
            <a:fillRect/>
          </a:stretch>
        </p:blipFill>
        <p:spPr>
          <a:xfrm>
            <a:off x="1182575" y="2667375"/>
            <a:ext cx="1910726" cy="2189073"/>
          </a:xfrm>
          <a:prstGeom prst="rect">
            <a:avLst/>
          </a:prstGeom>
          <a:noFill/>
          <a:ln>
            <a:noFill/>
          </a:ln>
          <a:effectLst>
            <a:outerShdw blurRad="57150" rotWithShape="0" algn="bl" dir="5400000" dist="19050">
              <a:srgbClr val="000000">
                <a:alpha val="50000"/>
              </a:srgbClr>
            </a:outerShdw>
          </a:effectLst>
        </p:spPr>
      </p:pic>
      <p:pic>
        <p:nvPicPr>
          <p:cNvPr id="439" name="Google Shape;439;p54"/>
          <p:cNvPicPr preferRelativeResize="0"/>
          <p:nvPr/>
        </p:nvPicPr>
        <p:blipFill>
          <a:blip r:embed="rId6">
            <a:alphaModFix/>
          </a:blip>
          <a:stretch>
            <a:fillRect/>
          </a:stretch>
        </p:blipFill>
        <p:spPr>
          <a:xfrm>
            <a:off x="5970100" y="2667365"/>
            <a:ext cx="1910726" cy="2189087"/>
          </a:xfrm>
          <a:prstGeom prst="rect">
            <a:avLst/>
          </a:prstGeom>
          <a:noFill/>
          <a:ln>
            <a:noFill/>
          </a:ln>
          <a:effectLst>
            <a:outerShdw blurRad="57150" rotWithShape="0" algn="bl" dir="5400000" dist="19050">
              <a:srgbClr val="000000">
                <a:alpha val="50000"/>
              </a:srgbClr>
            </a:outerShdw>
          </a:effectLst>
        </p:spPr>
      </p:pic>
      <p:pic>
        <p:nvPicPr>
          <p:cNvPr id="440" name="Google Shape;440;p54"/>
          <p:cNvPicPr preferRelativeResize="0"/>
          <p:nvPr/>
        </p:nvPicPr>
        <p:blipFill>
          <a:blip r:embed="rId7">
            <a:alphaModFix/>
          </a:blip>
          <a:stretch>
            <a:fillRect/>
          </a:stretch>
        </p:blipFill>
        <p:spPr>
          <a:xfrm>
            <a:off x="6311475" y="348088"/>
            <a:ext cx="1910726" cy="21890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ph type="title"/>
          </p:nvPr>
        </p:nvSpPr>
        <p:spPr>
          <a:xfrm>
            <a:off x="1500200" y="2699650"/>
            <a:ext cx="3362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INTERVIEW ANALYSIS</a:t>
            </a:r>
            <a:endParaRPr sz="4400"/>
          </a:p>
        </p:txBody>
      </p:sp>
      <p:sp>
        <p:nvSpPr>
          <p:cNvPr id="446" name="Google Shape;446;p55"/>
          <p:cNvSpPr txBox="1"/>
          <p:nvPr>
            <p:ph idx="2" type="title"/>
          </p:nvPr>
        </p:nvSpPr>
        <p:spPr>
          <a:xfrm>
            <a:off x="1500200" y="1602050"/>
            <a:ext cx="1288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447" name="Google Shape;447;p55"/>
          <p:cNvGrpSpPr/>
          <p:nvPr/>
        </p:nvGrpSpPr>
        <p:grpSpPr>
          <a:xfrm flipH="1">
            <a:off x="-93625" y="2521475"/>
            <a:ext cx="4993500" cy="0"/>
            <a:chOff x="2220050" y="1547100"/>
            <a:chExt cx="4993500" cy="0"/>
          </a:xfrm>
        </p:grpSpPr>
        <p:cxnSp>
          <p:nvCxnSpPr>
            <p:cNvPr id="448" name="Google Shape;448;p55"/>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449" name="Google Shape;449;p55"/>
            <p:cNvCxnSpPr/>
            <p:nvPr/>
          </p:nvCxnSpPr>
          <p:spPr>
            <a:xfrm>
              <a:off x="2684450" y="1547100"/>
              <a:ext cx="4529100" cy="0"/>
            </a:xfrm>
            <a:prstGeom prst="straightConnector1">
              <a:avLst/>
            </a:prstGeom>
            <a:noFill/>
            <a:ln cap="flat" cmpd="sng" w="9525">
              <a:solidFill>
                <a:schemeClr val="dk1"/>
              </a:solidFill>
              <a:prstDash val="solid"/>
              <a:round/>
              <a:headEnd len="med" w="med" type="none"/>
              <a:tailEnd len="med" w="med" type="none"/>
            </a:ln>
          </p:spPr>
        </p:cxnSp>
      </p:grpSp>
      <p:pic>
        <p:nvPicPr>
          <p:cNvPr id="450" name="Google Shape;450;p55"/>
          <p:cNvPicPr preferRelativeResize="0"/>
          <p:nvPr/>
        </p:nvPicPr>
        <p:blipFill rotWithShape="1">
          <a:blip r:embed="rId3">
            <a:alphaModFix/>
          </a:blip>
          <a:srcRect b="15916" l="0" r="0" t="0"/>
          <a:stretch/>
        </p:blipFill>
        <p:spPr>
          <a:xfrm>
            <a:off x="6170050" y="1321950"/>
            <a:ext cx="2760326" cy="232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 &amp; Needs</a:t>
            </a:r>
            <a:endParaRPr/>
          </a:p>
        </p:txBody>
      </p:sp>
      <p:sp>
        <p:nvSpPr>
          <p:cNvPr id="456" name="Google Shape;456;p56"/>
          <p:cNvSpPr txBox="1"/>
          <p:nvPr>
            <p:ph idx="4294967295" type="body"/>
          </p:nvPr>
        </p:nvSpPr>
        <p:spPr>
          <a:xfrm>
            <a:off x="720000" y="1017725"/>
            <a:ext cx="77040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rgbClr val="2A9D8F"/>
                </a:solidFill>
                <a:latin typeface="Roboto"/>
                <a:ea typeface="Roboto"/>
                <a:cs typeface="Roboto"/>
                <a:sym typeface="Roboto"/>
              </a:rPr>
              <a:t>A </a:t>
            </a:r>
            <a:r>
              <a:rPr i="1" lang="en" sz="2000">
                <a:solidFill>
                  <a:srgbClr val="2A9D8F"/>
                </a:solidFill>
                <a:latin typeface="Roboto"/>
                <a:ea typeface="Roboto"/>
                <a:cs typeface="Roboto"/>
                <a:sym typeface="Roboto"/>
              </a:rPr>
              <a:t>surprising</a:t>
            </a:r>
            <a:r>
              <a:rPr i="1" lang="en" sz="2000">
                <a:solidFill>
                  <a:srgbClr val="2A9D8F"/>
                </a:solidFill>
                <a:latin typeface="Roboto"/>
                <a:ea typeface="Roboto"/>
                <a:cs typeface="Roboto"/>
                <a:sym typeface="Roboto"/>
              </a:rPr>
              <a:t> contradiction:</a:t>
            </a:r>
            <a:endParaRPr i="1" sz="2000">
              <a:solidFill>
                <a:srgbClr val="2A9D8F"/>
              </a:solidFill>
              <a:latin typeface="Roboto"/>
              <a:ea typeface="Roboto"/>
              <a:cs typeface="Roboto"/>
              <a:sym typeface="Roboto"/>
            </a:endParaRPr>
          </a:p>
          <a:p>
            <a:pPr indent="-323850" lvl="0" marL="457200" rtl="0" algn="l">
              <a:lnSpc>
                <a:spcPct val="100000"/>
              </a:lnSpc>
              <a:spcBef>
                <a:spcPts val="1600"/>
              </a:spcBef>
              <a:spcAft>
                <a:spcPts val="0"/>
              </a:spcAft>
              <a:buClr>
                <a:schemeClr val="dk2"/>
              </a:buClr>
              <a:buSzPts val="1500"/>
              <a:buChar char="●"/>
            </a:pPr>
            <a:r>
              <a:rPr lang="en" sz="1500"/>
              <a:t>He </a:t>
            </a:r>
            <a:r>
              <a:rPr lang="en" sz="1500"/>
              <a:t>believes </a:t>
            </a:r>
            <a:r>
              <a:rPr lang="en" sz="1500"/>
              <a:t>collaboration</a:t>
            </a:r>
            <a:r>
              <a:rPr lang="en" sz="1500"/>
              <a:t> is key to good grades, but works alone in a class where he does not know anyone</a:t>
            </a:r>
            <a:endParaRPr sz="1500"/>
          </a:p>
          <a:p>
            <a:pPr indent="0" lvl="0" marL="0" rtl="0" algn="l">
              <a:lnSpc>
                <a:spcPct val="100000"/>
              </a:lnSpc>
              <a:spcBef>
                <a:spcPts val="1600"/>
              </a:spcBef>
              <a:spcAft>
                <a:spcPts val="0"/>
              </a:spcAft>
              <a:buNone/>
            </a:pPr>
            <a:r>
              <a:rPr i="1" lang="en" sz="2000">
                <a:solidFill>
                  <a:srgbClr val="2A9D8F"/>
                </a:solidFill>
                <a:latin typeface="Roboto"/>
                <a:ea typeface="Roboto"/>
                <a:cs typeface="Roboto"/>
                <a:sym typeface="Roboto"/>
              </a:rPr>
              <a:t>Potential needs:</a:t>
            </a:r>
            <a:endParaRPr i="1" sz="2000">
              <a:solidFill>
                <a:srgbClr val="2A9D8F"/>
              </a:solidFill>
              <a:latin typeface="Roboto"/>
              <a:ea typeface="Roboto"/>
              <a:cs typeface="Roboto"/>
              <a:sym typeface="Roboto"/>
            </a:endParaRPr>
          </a:p>
          <a:p>
            <a:pPr indent="-323850" lvl="0" marL="457200" rtl="0" algn="l">
              <a:spcBef>
                <a:spcPts val="1600"/>
              </a:spcBef>
              <a:spcAft>
                <a:spcPts val="0"/>
              </a:spcAft>
              <a:buClr>
                <a:schemeClr val="dk2"/>
              </a:buClr>
              <a:buSzPts val="1500"/>
              <a:buChar char="●"/>
            </a:pPr>
            <a:r>
              <a:rPr lang="en" sz="1500"/>
              <a:t>To have a study group in his classes</a:t>
            </a:r>
            <a:endParaRPr sz="1500"/>
          </a:p>
          <a:p>
            <a:pPr indent="-323850" lvl="0" marL="457200" rtl="0" algn="l">
              <a:spcBef>
                <a:spcPts val="0"/>
              </a:spcBef>
              <a:spcAft>
                <a:spcPts val="0"/>
              </a:spcAft>
              <a:buClr>
                <a:schemeClr val="dk2"/>
              </a:buClr>
              <a:buSzPts val="1500"/>
              <a:buChar char="●"/>
            </a:pPr>
            <a:r>
              <a:rPr lang="en" sz="1500"/>
              <a:t>To “pay forward” the help he </a:t>
            </a:r>
            <a:r>
              <a:rPr lang="en" sz="1500"/>
              <a:t>received</a:t>
            </a:r>
            <a:r>
              <a:rPr lang="en" sz="1500"/>
              <a:t> in a difficult class</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7"/>
          <p:cNvSpPr txBox="1"/>
          <p:nvPr>
            <p:ph idx="4294967295" type="body"/>
          </p:nvPr>
        </p:nvSpPr>
        <p:spPr>
          <a:xfrm>
            <a:off x="415200" y="179525"/>
            <a:ext cx="77040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rgbClr val="2A9D8F"/>
                </a:solidFill>
                <a:latin typeface="Roboto"/>
                <a:ea typeface="Roboto"/>
                <a:cs typeface="Roboto"/>
                <a:sym typeface="Roboto"/>
              </a:rPr>
              <a:t>WE MET… </a:t>
            </a:r>
            <a:endParaRPr i="1" sz="2000">
              <a:solidFill>
                <a:srgbClr val="2A9D8F"/>
              </a:solidFill>
              <a:latin typeface="Roboto"/>
              <a:ea typeface="Roboto"/>
              <a:cs typeface="Roboto"/>
              <a:sym typeface="Roboto"/>
            </a:endParaRPr>
          </a:p>
          <a:p>
            <a:pPr indent="0" lvl="0" marL="457200" rtl="0" algn="l">
              <a:spcBef>
                <a:spcPts val="1600"/>
              </a:spcBef>
              <a:spcAft>
                <a:spcPts val="0"/>
              </a:spcAft>
              <a:buNone/>
            </a:pPr>
            <a:r>
              <a:rPr lang="en" sz="1500"/>
              <a:t>“Gavin,” a hardworking pre-med student at UC </a:t>
            </a:r>
            <a:r>
              <a:rPr lang="en" sz="1500"/>
              <a:t>Berkeley who feels he has less prior academic experience than many others.</a:t>
            </a:r>
            <a:endParaRPr sz="1500"/>
          </a:p>
          <a:p>
            <a:pPr indent="0" lvl="0" marL="0" rtl="0" algn="l">
              <a:lnSpc>
                <a:spcPct val="100000"/>
              </a:lnSpc>
              <a:spcBef>
                <a:spcPts val="1600"/>
              </a:spcBef>
              <a:spcAft>
                <a:spcPts val="0"/>
              </a:spcAft>
              <a:buNone/>
            </a:pPr>
            <a:r>
              <a:rPr i="1" lang="en" sz="2000">
                <a:solidFill>
                  <a:srgbClr val="2A9D8F"/>
                </a:solidFill>
                <a:latin typeface="Roboto"/>
                <a:ea typeface="Roboto"/>
                <a:cs typeface="Roboto"/>
                <a:sym typeface="Roboto"/>
              </a:rPr>
              <a:t>WE WERE </a:t>
            </a:r>
            <a:r>
              <a:rPr i="1" lang="en" sz="2000">
                <a:solidFill>
                  <a:srgbClr val="2A9D8F"/>
                </a:solidFill>
                <a:latin typeface="Roboto"/>
                <a:ea typeface="Roboto"/>
                <a:cs typeface="Roboto"/>
                <a:sym typeface="Roboto"/>
              </a:rPr>
              <a:t>SURPRISED</a:t>
            </a:r>
            <a:r>
              <a:rPr i="1" lang="en" sz="2000">
                <a:solidFill>
                  <a:srgbClr val="2A9D8F"/>
                </a:solidFill>
                <a:latin typeface="Roboto"/>
                <a:ea typeface="Roboto"/>
                <a:cs typeface="Roboto"/>
                <a:sym typeface="Roboto"/>
              </a:rPr>
              <a:t> TO NOTICE…</a:t>
            </a:r>
            <a:endParaRPr i="1" sz="2000">
              <a:solidFill>
                <a:srgbClr val="2A9D8F"/>
              </a:solidFill>
              <a:latin typeface="Roboto"/>
              <a:ea typeface="Roboto"/>
              <a:cs typeface="Roboto"/>
              <a:sym typeface="Roboto"/>
            </a:endParaRPr>
          </a:p>
          <a:p>
            <a:pPr indent="0" lvl="0" marL="457200" rtl="0" algn="l">
              <a:spcBef>
                <a:spcPts val="1600"/>
              </a:spcBef>
              <a:spcAft>
                <a:spcPts val="0"/>
              </a:spcAft>
              <a:buNone/>
            </a:pPr>
            <a:r>
              <a:rPr lang="en" sz="1500"/>
              <a:t>He </a:t>
            </a:r>
            <a:r>
              <a:rPr lang="en" sz="1500"/>
              <a:t>believes</a:t>
            </a:r>
            <a:r>
              <a:rPr lang="en" sz="1500"/>
              <a:t> collaboration is key to good grades, but works alone in classes where he does not know anyone.</a:t>
            </a:r>
            <a:endParaRPr sz="1500"/>
          </a:p>
          <a:p>
            <a:pPr indent="0" lvl="0" marL="0" rtl="0" algn="l">
              <a:spcBef>
                <a:spcPts val="1600"/>
              </a:spcBef>
              <a:spcAft>
                <a:spcPts val="0"/>
              </a:spcAft>
              <a:buNone/>
            </a:pPr>
            <a:r>
              <a:rPr i="1" lang="en" sz="2000">
                <a:solidFill>
                  <a:schemeClr val="dk2"/>
                </a:solidFill>
                <a:latin typeface="Roboto"/>
                <a:ea typeface="Roboto"/>
                <a:cs typeface="Roboto"/>
                <a:sym typeface="Roboto"/>
              </a:rPr>
              <a:t>WE WONDER IF THIS MEANS…</a:t>
            </a:r>
            <a:endParaRPr i="1" sz="2000">
              <a:solidFill>
                <a:schemeClr val="dk2"/>
              </a:solidFill>
              <a:latin typeface="Roboto"/>
              <a:ea typeface="Roboto"/>
              <a:cs typeface="Roboto"/>
              <a:sym typeface="Roboto"/>
            </a:endParaRPr>
          </a:p>
          <a:p>
            <a:pPr indent="0" lvl="0" marL="457200" rtl="0" algn="l">
              <a:spcBef>
                <a:spcPts val="1600"/>
              </a:spcBef>
              <a:spcAft>
                <a:spcPts val="0"/>
              </a:spcAft>
              <a:buNone/>
            </a:pPr>
            <a:r>
              <a:rPr lang="en" sz="1500"/>
              <a:t>The awkwardness of meeting new people is preventing him from reaching his academic goals.</a:t>
            </a:r>
            <a:endParaRPr i="1" sz="2000">
              <a:solidFill>
                <a:schemeClr val="dk2"/>
              </a:solidFill>
              <a:latin typeface="Roboto"/>
              <a:ea typeface="Roboto"/>
              <a:cs typeface="Roboto"/>
              <a:sym typeface="Roboto"/>
            </a:endParaRPr>
          </a:p>
          <a:p>
            <a:pPr indent="0" lvl="0" marL="0" rtl="0" algn="l">
              <a:spcBef>
                <a:spcPts val="1600"/>
              </a:spcBef>
              <a:spcAft>
                <a:spcPts val="0"/>
              </a:spcAft>
              <a:buNone/>
            </a:pPr>
            <a:r>
              <a:rPr i="1" lang="en" sz="2000">
                <a:solidFill>
                  <a:schemeClr val="dk2"/>
                </a:solidFill>
                <a:latin typeface="Roboto"/>
                <a:ea typeface="Roboto"/>
                <a:cs typeface="Roboto"/>
                <a:sym typeface="Roboto"/>
              </a:rPr>
              <a:t>IT WOULD BE GAME CHANGING IF…</a:t>
            </a:r>
            <a:endParaRPr i="1" sz="2000">
              <a:solidFill>
                <a:schemeClr val="dk2"/>
              </a:solidFill>
              <a:latin typeface="Roboto"/>
              <a:ea typeface="Roboto"/>
              <a:cs typeface="Roboto"/>
              <a:sym typeface="Roboto"/>
            </a:endParaRPr>
          </a:p>
          <a:p>
            <a:pPr indent="0" lvl="0" marL="457200" rtl="0" algn="l">
              <a:spcBef>
                <a:spcPts val="1600"/>
              </a:spcBef>
              <a:spcAft>
                <a:spcPts val="1600"/>
              </a:spcAft>
              <a:buNone/>
            </a:pPr>
            <a:r>
              <a:rPr lang="en" sz="1500"/>
              <a:t>Students felt comfortable working with each other in every </a:t>
            </a:r>
            <a:r>
              <a:rPr lang="en" sz="1500"/>
              <a:t>class</a:t>
            </a:r>
            <a:r>
              <a:rPr lang="en" sz="1500"/>
              <a:t>.</a:t>
            </a:r>
            <a:endParaRPr i="1" sz="20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63" name="Google Shape;263;p40"/>
          <p:cNvSpPr txBox="1"/>
          <p:nvPr>
            <p:ph idx="2" type="title"/>
          </p:nvPr>
        </p:nvSpPr>
        <p:spPr>
          <a:xfrm>
            <a:off x="720000" y="1579950"/>
            <a:ext cx="7650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64" name="Google Shape;264;p40"/>
          <p:cNvSpPr txBox="1"/>
          <p:nvPr>
            <p:ph idx="3" type="title"/>
          </p:nvPr>
        </p:nvSpPr>
        <p:spPr>
          <a:xfrm>
            <a:off x="720000" y="3142888"/>
            <a:ext cx="7650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65" name="Google Shape;265;p40"/>
          <p:cNvSpPr txBox="1"/>
          <p:nvPr>
            <p:ph idx="4" type="title"/>
          </p:nvPr>
        </p:nvSpPr>
        <p:spPr>
          <a:xfrm>
            <a:off x="3371772" y="1579950"/>
            <a:ext cx="7650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66" name="Google Shape;266;p40"/>
          <p:cNvSpPr txBox="1"/>
          <p:nvPr>
            <p:ph idx="5" type="title"/>
          </p:nvPr>
        </p:nvSpPr>
        <p:spPr>
          <a:xfrm>
            <a:off x="3371772" y="3142888"/>
            <a:ext cx="7650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67" name="Google Shape;267;p40"/>
          <p:cNvSpPr txBox="1"/>
          <p:nvPr>
            <p:ph idx="6" type="title"/>
          </p:nvPr>
        </p:nvSpPr>
        <p:spPr>
          <a:xfrm>
            <a:off x="6023544" y="1579950"/>
            <a:ext cx="7650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68" name="Google Shape;268;p40"/>
          <p:cNvSpPr txBox="1"/>
          <p:nvPr>
            <p:ph idx="7" type="title"/>
          </p:nvPr>
        </p:nvSpPr>
        <p:spPr>
          <a:xfrm>
            <a:off x="6023544" y="3142888"/>
            <a:ext cx="7650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69" name="Google Shape;269;p40"/>
          <p:cNvSpPr txBox="1"/>
          <p:nvPr>
            <p:ph idx="1" type="subTitle"/>
          </p:nvPr>
        </p:nvSpPr>
        <p:spPr>
          <a:xfrm>
            <a:off x="720000" y="1978648"/>
            <a:ext cx="2400600" cy="5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Intros</a:t>
            </a:r>
            <a:endParaRPr/>
          </a:p>
        </p:txBody>
      </p:sp>
      <p:sp>
        <p:nvSpPr>
          <p:cNvPr id="270" name="Google Shape;270;p40"/>
          <p:cNvSpPr txBox="1"/>
          <p:nvPr>
            <p:ph idx="8" type="subTitle"/>
          </p:nvPr>
        </p:nvSpPr>
        <p:spPr>
          <a:xfrm>
            <a:off x="3371774" y="1978648"/>
            <a:ext cx="2400600" cy="5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Domain</a:t>
            </a:r>
            <a:endParaRPr/>
          </a:p>
        </p:txBody>
      </p:sp>
      <p:sp>
        <p:nvSpPr>
          <p:cNvPr id="271" name="Google Shape;271;p40"/>
          <p:cNvSpPr txBox="1"/>
          <p:nvPr>
            <p:ph idx="9" type="subTitle"/>
          </p:nvPr>
        </p:nvSpPr>
        <p:spPr>
          <a:xfrm>
            <a:off x="6023548" y="1978648"/>
            <a:ext cx="2400600" cy="5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Needfinding </a:t>
            </a:r>
            <a:r>
              <a:rPr lang="en"/>
              <a:t>Methodology</a:t>
            </a:r>
            <a:endParaRPr/>
          </a:p>
        </p:txBody>
      </p:sp>
      <p:sp>
        <p:nvSpPr>
          <p:cNvPr id="272" name="Google Shape;272;p40"/>
          <p:cNvSpPr txBox="1"/>
          <p:nvPr>
            <p:ph idx="13" type="subTitle"/>
          </p:nvPr>
        </p:nvSpPr>
        <p:spPr>
          <a:xfrm>
            <a:off x="720000" y="3541649"/>
            <a:ext cx="2400600" cy="5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73" name="Google Shape;273;p40"/>
          <p:cNvSpPr txBox="1"/>
          <p:nvPr>
            <p:ph idx="14" type="subTitle"/>
          </p:nvPr>
        </p:nvSpPr>
        <p:spPr>
          <a:xfrm>
            <a:off x="3371774" y="3541649"/>
            <a:ext cx="2400600" cy="5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Analysis</a:t>
            </a:r>
            <a:endParaRPr/>
          </a:p>
        </p:txBody>
      </p:sp>
      <p:sp>
        <p:nvSpPr>
          <p:cNvPr id="274" name="Google Shape;274;p40"/>
          <p:cNvSpPr txBox="1"/>
          <p:nvPr>
            <p:ph idx="15" type="subTitle"/>
          </p:nvPr>
        </p:nvSpPr>
        <p:spPr>
          <a:xfrm>
            <a:off x="6023548" y="3541649"/>
            <a:ext cx="2400600" cy="5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Interviews 1, 2, &amp; 4</a:t>
            </a:r>
            <a:endParaRPr/>
          </a:p>
        </p:txBody>
      </p:sp>
      <p:sp>
        <p:nvSpPr>
          <p:cNvPr id="467" name="Google Shape;467;p58"/>
          <p:cNvSpPr txBox="1"/>
          <p:nvPr>
            <p:ph idx="4294967295" type="body"/>
          </p:nvPr>
        </p:nvSpPr>
        <p:spPr>
          <a:xfrm>
            <a:off x="472525" y="1017725"/>
            <a:ext cx="3640800" cy="36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solidFill>
                  <a:schemeClr val="accent2"/>
                </a:solidFill>
              </a:rPr>
              <a:t>Key Quotes</a:t>
            </a:r>
            <a:r>
              <a:rPr i="1" lang="en" sz="1400">
                <a:solidFill>
                  <a:schemeClr val="accent2"/>
                </a:solidFill>
              </a:rPr>
              <a:t>:</a:t>
            </a:r>
            <a:endParaRPr i="1" sz="1400">
              <a:solidFill>
                <a:schemeClr val="accent2"/>
              </a:solidFill>
            </a:endParaRPr>
          </a:p>
          <a:p>
            <a:pPr indent="0" lvl="0" marL="0" rtl="0" algn="l">
              <a:spcBef>
                <a:spcPts val="1600"/>
              </a:spcBef>
              <a:spcAft>
                <a:spcPts val="0"/>
              </a:spcAft>
              <a:buNone/>
            </a:pPr>
            <a:r>
              <a:rPr lang="en"/>
              <a:t>“Whatever they do after, like counselors are more </a:t>
            </a:r>
            <a:r>
              <a:rPr b="1" lang="en"/>
              <a:t>concerned</a:t>
            </a:r>
            <a:r>
              <a:rPr lang="en"/>
              <a:t> about the people who are barely going to graduate”</a:t>
            </a:r>
            <a:br>
              <a:rPr lang="en"/>
            </a:br>
            <a:endParaRPr/>
          </a:p>
          <a:p>
            <a:pPr indent="0" lvl="0" marL="0" rtl="0" algn="l">
              <a:spcBef>
                <a:spcPts val="1600"/>
              </a:spcBef>
              <a:spcAft>
                <a:spcPts val="0"/>
              </a:spcAft>
              <a:buNone/>
            </a:pPr>
            <a:r>
              <a:rPr lang="en"/>
              <a:t>“In my </a:t>
            </a:r>
            <a:r>
              <a:rPr b="1" lang="en"/>
              <a:t>favorite</a:t>
            </a:r>
            <a:r>
              <a:rPr lang="en"/>
              <a:t> class… I felt like I was applying lessons to real life and the community. Also, I appreciated the </a:t>
            </a:r>
            <a:r>
              <a:rPr b="1" lang="en"/>
              <a:t>interaction</a:t>
            </a:r>
            <a:r>
              <a:rPr lang="en"/>
              <a:t> in the class and working with my peers”</a:t>
            </a:r>
            <a:endParaRPr/>
          </a:p>
          <a:p>
            <a:pPr indent="0" lvl="0" marL="0" rtl="0" algn="l">
              <a:spcBef>
                <a:spcPts val="1600"/>
              </a:spcBef>
              <a:spcAft>
                <a:spcPts val="0"/>
              </a:spcAft>
              <a:buNone/>
            </a:pPr>
            <a:r>
              <a:rPr lang="en"/>
              <a:t>“I think more resources should be </a:t>
            </a:r>
            <a:r>
              <a:rPr b="1" lang="en"/>
              <a:t>provided</a:t>
            </a:r>
            <a:r>
              <a:rPr lang="en"/>
              <a:t> by the professors in the university, especially if we're paying all that tuition already.”</a:t>
            </a:r>
            <a:br>
              <a:rPr lang="en"/>
            </a:br>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grpSp>
        <p:nvGrpSpPr>
          <p:cNvPr id="468" name="Google Shape;468;p58"/>
          <p:cNvGrpSpPr/>
          <p:nvPr/>
        </p:nvGrpSpPr>
        <p:grpSpPr>
          <a:xfrm>
            <a:off x="4148133" y="2367217"/>
            <a:ext cx="731474" cy="731474"/>
            <a:chOff x="2646788" y="1809707"/>
            <a:chExt cx="1457700" cy="1457700"/>
          </a:xfrm>
        </p:grpSpPr>
        <p:sp>
          <p:nvSpPr>
            <p:cNvPr id="469" name="Google Shape;469;p58"/>
            <p:cNvSpPr/>
            <p:nvPr/>
          </p:nvSpPr>
          <p:spPr>
            <a:xfrm>
              <a:off x="2646788" y="1809707"/>
              <a:ext cx="1457700" cy="1457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58"/>
            <p:cNvGrpSpPr/>
            <p:nvPr/>
          </p:nvGrpSpPr>
          <p:grpSpPr>
            <a:xfrm>
              <a:off x="3096743" y="2264309"/>
              <a:ext cx="557780" cy="548493"/>
              <a:chOff x="-56012425" y="1903275"/>
              <a:chExt cx="320600" cy="318225"/>
            </a:xfrm>
          </p:grpSpPr>
          <p:sp>
            <p:nvSpPr>
              <p:cNvPr id="471" name="Google Shape;471;p58"/>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8"/>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 name="Google Shape;473;p58"/>
          <p:cNvGrpSpPr/>
          <p:nvPr/>
        </p:nvGrpSpPr>
        <p:grpSpPr>
          <a:xfrm>
            <a:off x="4148137" y="3342951"/>
            <a:ext cx="731474" cy="731474"/>
            <a:chOff x="6855150" y="1809707"/>
            <a:chExt cx="1457700" cy="1457700"/>
          </a:xfrm>
        </p:grpSpPr>
        <p:sp>
          <p:nvSpPr>
            <p:cNvPr id="474" name="Google Shape;474;p58"/>
            <p:cNvSpPr/>
            <p:nvPr/>
          </p:nvSpPr>
          <p:spPr>
            <a:xfrm>
              <a:off x="6855150" y="1809707"/>
              <a:ext cx="1457700" cy="1457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58"/>
            <p:cNvGrpSpPr/>
            <p:nvPr/>
          </p:nvGrpSpPr>
          <p:grpSpPr>
            <a:xfrm>
              <a:off x="7305107" y="2241065"/>
              <a:ext cx="557792" cy="594981"/>
              <a:chOff x="-52505925" y="2295525"/>
              <a:chExt cx="299325" cy="317425"/>
            </a:xfrm>
          </p:grpSpPr>
          <p:sp>
            <p:nvSpPr>
              <p:cNvPr id="476" name="Google Shape;476;p58"/>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8"/>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8"/>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8"/>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 name="Google Shape;480;p58"/>
          <p:cNvGrpSpPr/>
          <p:nvPr/>
        </p:nvGrpSpPr>
        <p:grpSpPr>
          <a:xfrm>
            <a:off x="4148122" y="1427697"/>
            <a:ext cx="731474" cy="731474"/>
            <a:chOff x="589375" y="1459457"/>
            <a:chExt cx="1457700" cy="1457700"/>
          </a:xfrm>
        </p:grpSpPr>
        <p:sp>
          <p:nvSpPr>
            <p:cNvPr id="481" name="Google Shape;481;p58"/>
            <p:cNvSpPr/>
            <p:nvPr/>
          </p:nvSpPr>
          <p:spPr>
            <a:xfrm>
              <a:off x="589375" y="1459457"/>
              <a:ext cx="1457700" cy="1457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58"/>
            <p:cNvGrpSpPr/>
            <p:nvPr/>
          </p:nvGrpSpPr>
          <p:grpSpPr>
            <a:xfrm>
              <a:off x="1039336" y="1890410"/>
              <a:ext cx="557782" cy="557772"/>
              <a:chOff x="-57579800" y="2686975"/>
              <a:chExt cx="322175" cy="319000"/>
            </a:xfrm>
          </p:grpSpPr>
          <p:sp>
            <p:nvSpPr>
              <p:cNvPr id="483" name="Google Shape;483;p58"/>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8"/>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5" name="Google Shape;485;p58"/>
          <p:cNvSpPr txBox="1"/>
          <p:nvPr>
            <p:ph idx="4294967295" type="body"/>
          </p:nvPr>
        </p:nvSpPr>
        <p:spPr>
          <a:xfrm>
            <a:off x="5090500" y="1014557"/>
            <a:ext cx="3276000" cy="35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solidFill>
                  <a:schemeClr val="dk2"/>
                </a:solidFill>
              </a:rPr>
              <a:t>Surprises</a:t>
            </a:r>
            <a:r>
              <a:rPr i="1" lang="en" sz="1400">
                <a:solidFill>
                  <a:schemeClr val="dk2"/>
                </a:solidFill>
              </a:rPr>
              <a:t>:</a:t>
            </a:r>
            <a:endParaRPr i="1" sz="1400">
              <a:solidFill>
                <a:schemeClr val="dk2"/>
              </a:solidFill>
            </a:endParaRPr>
          </a:p>
          <a:p>
            <a:pPr indent="0" lvl="0" marL="0" rtl="0" algn="l">
              <a:spcBef>
                <a:spcPts val="1600"/>
              </a:spcBef>
              <a:spcAft>
                <a:spcPts val="0"/>
              </a:spcAft>
              <a:buNone/>
            </a:pPr>
            <a:r>
              <a:rPr lang="en"/>
              <a:t>The interviewee didn’t feel like she had the writing skills required when starting high school</a:t>
            </a:r>
            <a:br>
              <a:rPr lang="en"/>
            </a:br>
            <a:endParaRPr/>
          </a:p>
          <a:p>
            <a:pPr indent="0" lvl="0" marL="0" rtl="0" algn="l">
              <a:spcBef>
                <a:spcPts val="1600"/>
              </a:spcBef>
              <a:spcAft>
                <a:spcPts val="0"/>
              </a:spcAft>
              <a:buNone/>
            </a:pPr>
            <a:r>
              <a:rPr lang="en"/>
              <a:t>The interviewee sometimes couldn’t find critical study materials, such as old practice tests, until late in the semester by word of mouth. </a:t>
            </a:r>
            <a:endParaRPr/>
          </a:p>
          <a:p>
            <a:pPr indent="0" lvl="0" marL="0" rtl="0" algn="l">
              <a:spcBef>
                <a:spcPts val="1600"/>
              </a:spcBef>
              <a:spcAft>
                <a:spcPts val="0"/>
              </a:spcAft>
              <a:buNone/>
            </a:pPr>
            <a:r>
              <a:rPr lang="en"/>
              <a:t>She expressed that resources for classes or internships were hard to find, but mentioned a few in the interview and was successful in using them </a:t>
            </a:r>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9"/>
          <p:cNvSpPr txBox="1"/>
          <p:nvPr>
            <p:ph type="title"/>
          </p:nvPr>
        </p:nvSpPr>
        <p:spPr>
          <a:xfrm>
            <a:off x="1500200" y="2699650"/>
            <a:ext cx="3362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SUMMARY</a:t>
            </a:r>
            <a:endParaRPr sz="4600"/>
          </a:p>
        </p:txBody>
      </p:sp>
      <p:sp>
        <p:nvSpPr>
          <p:cNvPr id="491" name="Google Shape;491;p59"/>
          <p:cNvSpPr txBox="1"/>
          <p:nvPr>
            <p:ph idx="2" type="title"/>
          </p:nvPr>
        </p:nvSpPr>
        <p:spPr>
          <a:xfrm>
            <a:off x="1500200" y="1602050"/>
            <a:ext cx="1288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492" name="Google Shape;492;p59"/>
          <p:cNvGrpSpPr/>
          <p:nvPr/>
        </p:nvGrpSpPr>
        <p:grpSpPr>
          <a:xfrm flipH="1">
            <a:off x="-93625" y="2521475"/>
            <a:ext cx="4993500" cy="0"/>
            <a:chOff x="2220050" y="1547100"/>
            <a:chExt cx="4993500" cy="0"/>
          </a:xfrm>
        </p:grpSpPr>
        <p:cxnSp>
          <p:nvCxnSpPr>
            <p:cNvPr id="493" name="Google Shape;493;p59"/>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494" name="Google Shape;494;p59"/>
            <p:cNvCxnSpPr/>
            <p:nvPr/>
          </p:nvCxnSpPr>
          <p:spPr>
            <a:xfrm>
              <a:off x="2684450" y="1547100"/>
              <a:ext cx="4529100" cy="0"/>
            </a:xfrm>
            <a:prstGeom prst="straightConnector1">
              <a:avLst/>
            </a:prstGeom>
            <a:noFill/>
            <a:ln cap="flat" cmpd="sng" w="9525">
              <a:solidFill>
                <a:schemeClr val="dk1"/>
              </a:solidFill>
              <a:prstDash val="solid"/>
              <a:round/>
              <a:headEnd len="med" w="med" type="none"/>
              <a:tailEnd len="med" w="med" type="none"/>
            </a:ln>
          </p:spPr>
        </p:cxnSp>
      </p:grpSp>
      <p:pic>
        <p:nvPicPr>
          <p:cNvPr id="495" name="Google Shape;495;p59"/>
          <p:cNvPicPr preferRelativeResize="0"/>
          <p:nvPr/>
        </p:nvPicPr>
        <p:blipFill rotWithShape="1">
          <a:blip r:embed="rId3">
            <a:alphaModFix/>
          </a:blip>
          <a:srcRect b="14784" l="0" r="0" t="0"/>
          <a:stretch/>
        </p:blipFill>
        <p:spPr>
          <a:xfrm>
            <a:off x="6211050" y="1071100"/>
            <a:ext cx="3056876" cy="2605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0"/>
          <p:cNvSpPr/>
          <p:nvPr/>
        </p:nvSpPr>
        <p:spPr>
          <a:xfrm>
            <a:off x="776175" y="1289224"/>
            <a:ext cx="3119512" cy="1146075"/>
          </a:xfrm>
          <a:custGeom>
            <a:rect b="b" l="l" r="r" t="t"/>
            <a:pathLst>
              <a:path extrusionOk="0" h="45843" w="108307">
                <a:moveTo>
                  <a:pt x="22921" y="0"/>
                </a:moveTo>
                <a:cubicBezTo>
                  <a:pt x="10298" y="0"/>
                  <a:pt x="0" y="10224"/>
                  <a:pt x="0" y="22921"/>
                </a:cubicBezTo>
                <a:cubicBezTo>
                  <a:pt x="0" y="35519"/>
                  <a:pt x="10298" y="45842"/>
                  <a:pt x="22921" y="45842"/>
                </a:cubicBezTo>
                <a:lnTo>
                  <a:pt x="108306" y="45842"/>
                </a:lnTo>
                <a:lnTo>
                  <a:pt x="10830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0"/>
          <p:cNvSpPr/>
          <p:nvPr/>
        </p:nvSpPr>
        <p:spPr>
          <a:xfrm>
            <a:off x="5199825" y="1289224"/>
            <a:ext cx="3178190" cy="1146075"/>
          </a:xfrm>
          <a:custGeom>
            <a:rect b="b" l="l" r="r" t="t"/>
            <a:pathLst>
              <a:path extrusionOk="0" h="45843" w="108332">
                <a:moveTo>
                  <a:pt x="0" y="0"/>
                </a:moveTo>
                <a:lnTo>
                  <a:pt x="0" y="45842"/>
                </a:lnTo>
                <a:lnTo>
                  <a:pt x="85410" y="45842"/>
                </a:lnTo>
                <a:cubicBezTo>
                  <a:pt x="98008" y="45842"/>
                  <a:pt x="108331" y="35519"/>
                  <a:pt x="108331" y="22921"/>
                </a:cubicBezTo>
                <a:cubicBezTo>
                  <a:pt x="108331" y="10224"/>
                  <a:pt x="98008" y="0"/>
                  <a:pt x="85410"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0"/>
          <p:cNvSpPr/>
          <p:nvPr/>
        </p:nvSpPr>
        <p:spPr>
          <a:xfrm>
            <a:off x="776272" y="2776449"/>
            <a:ext cx="3119512" cy="1145450"/>
          </a:xfrm>
          <a:custGeom>
            <a:rect b="b" l="l" r="r" t="t"/>
            <a:pathLst>
              <a:path extrusionOk="0" h="45818" w="108307">
                <a:moveTo>
                  <a:pt x="22921" y="1"/>
                </a:moveTo>
                <a:cubicBezTo>
                  <a:pt x="10298" y="1"/>
                  <a:pt x="0" y="10199"/>
                  <a:pt x="0" y="22896"/>
                </a:cubicBezTo>
                <a:cubicBezTo>
                  <a:pt x="0" y="35494"/>
                  <a:pt x="10298" y="45817"/>
                  <a:pt x="22921" y="45817"/>
                </a:cubicBezTo>
                <a:lnTo>
                  <a:pt x="108306" y="45817"/>
                </a:lnTo>
                <a:lnTo>
                  <a:pt x="10830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0"/>
          <p:cNvSpPr/>
          <p:nvPr/>
        </p:nvSpPr>
        <p:spPr>
          <a:xfrm>
            <a:off x="5199825" y="2776449"/>
            <a:ext cx="3121045" cy="1145450"/>
          </a:xfrm>
          <a:custGeom>
            <a:rect b="b" l="l" r="r" t="t"/>
            <a:pathLst>
              <a:path extrusionOk="0" h="45818" w="108332">
                <a:moveTo>
                  <a:pt x="0" y="1"/>
                </a:moveTo>
                <a:lnTo>
                  <a:pt x="0" y="45817"/>
                </a:lnTo>
                <a:lnTo>
                  <a:pt x="85410" y="45817"/>
                </a:lnTo>
                <a:cubicBezTo>
                  <a:pt x="98008" y="45817"/>
                  <a:pt x="108331" y="35494"/>
                  <a:pt x="108331" y="22896"/>
                </a:cubicBezTo>
                <a:cubicBezTo>
                  <a:pt x="108331" y="10199"/>
                  <a:pt x="98008" y="1"/>
                  <a:pt x="85410"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0"/>
          <p:cNvSpPr/>
          <p:nvPr/>
        </p:nvSpPr>
        <p:spPr>
          <a:xfrm>
            <a:off x="3046647" y="1076171"/>
            <a:ext cx="3000900" cy="3000900"/>
          </a:xfrm>
          <a:prstGeom prst="blockArc">
            <a:avLst>
              <a:gd fmla="val 10810477" name="adj1"/>
              <a:gd fmla="val 16196995" name="adj2"/>
              <a:gd fmla="val 28299"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0"/>
          <p:cNvSpPr/>
          <p:nvPr/>
        </p:nvSpPr>
        <p:spPr>
          <a:xfrm flipH="1">
            <a:off x="3043181" y="1076171"/>
            <a:ext cx="3000900" cy="3000900"/>
          </a:xfrm>
          <a:prstGeom prst="blockArc">
            <a:avLst>
              <a:gd fmla="val 10810477" name="adj1"/>
              <a:gd fmla="val 16196995" name="adj2"/>
              <a:gd fmla="val 28299"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0"/>
          <p:cNvSpPr/>
          <p:nvPr/>
        </p:nvSpPr>
        <p:spPr>
          <a:xfrm rot="10800000">
            <a:off x="3044908" y="1066429"/>
            <a:ext cx="3000900" cy="3000900"/>
          </a:xfrm>
          <a:prstGeom prst="blockArc">
            <a:avLst>
              <a:gd fmla="val 10810477" name="adj1"/>
              <a:gd fmla="val 16196995" name="adj2"/>
              <a:gd fmla="val 28299"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0"/>
          <p:cNvSpPr/>
          <p:nvPr/>
        </p:nvSpPr>
        <p:spPr>
          <a:xfrm flipH="1" rot="10800000">
            <a:off x="3046647" y="1066429"/>
            <a:ext cx="3000900" cy="3000900"/>
          </a:xfrm>
          <a:prstGeom prst="blockArc">
            <a:avLst>
              <a:gd fmla="val 10810477" name="adj1"/>
              <a:gd fmla="val 16196995" name="adj2"/>
              <a:gd fmla="val 28299"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0"/>
          <p:cNvSpPr/>
          <p:nvPr/>
        </p:nvSpPr>
        <p:spPr>
          <a:xfrm>
            <a:off x="4213138" y="2237111"/>
            <a:ext cx="669300" cy="669275"/>
          </a:xfrm>
          <a:custGeom>
            <a:rect b="b" l="l" r="r" t="t"/>
            <a:pathLst>
              <a:path extrusionOk="0" h="26771" w="26772">
                <a:moveTo>
                  <a:pt x="13349" y="1"/>
                </a:moveTo>
                <a:cubicBezTo>
                  <a:pt x="5950" y="1"/>
                  <a:pt x="1" y="6050"/>
                  <a:pt x="1" y="13448"/>
                </a:cubicBezTo>
                <a:cubicBezTo>
                  <a:pt x="1" y="20847"/>
                  <a:pt x="5950" y="26771"/>
                  <a:pt x="13349" y="26771"/>
                </a:cubicBezTo>
                <a:cubicBezTo>
                  <a:pt x="20722" y="26771"/>
                  <a:pt x="26771" y="20847"/>
                  <a:pt x="26771" y="13448"/>
                </a:cubicBezTo>
                <a:cubicBezTo>
                  <a:pt x="26771" y="6050"/>
                  <a:pt x="20722" y="1"/>
                  <a:pt x="133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0"/>
          <p:cNvSpPr/>
          <p:nvPr/>
        </p:nvSpPr>
        <p:spPr>
          <a:xfrm>
            <a:off x="550888" y="1507323"/>
            <a:ext cx="669300" cy="669275"/>
          </a:xfrm>
          <a:custGeom>
            <a:rect b="b" l="l" r="r" t="t"/>
            <a:pathLst>
              <a:path extrusionOk="0" h="26771" w="26772">
                <a:moveTo>
                  <a:pt x="13349" y="1"/>
                </a:moveTo>
                <a:cubicBezTo>
                  <a:pt x="5950" y="1"/>
                  <a:pt x="1" y="6050"/>
                  <a:pt x="1" y="13448"/>
                </a:cubicBezTo>
                <a:cubicBezTo>
                  <a:pt x="1" y="20847"/>
                  <a:pt x="5950" y="26771"/>
                  <a:pt x="13349" y="26771"/>
                </a:cubicBezTo>
                <a:cubicBezTo>
                  <a:pt x="20722" y="26771"/>
                  <a:pt x="26771" y="20847"/>
                  <a:pt x="26771" y="13448"/>
                </a:cubicBezTo>
                <a:cubicBezTo>
                  <a:pt x="26771" y="6050"/>
                  <a:pt x="20722" y="1"/>
                  <a:pt x="13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0"/>
          <p:cNvSpPr/>
          <p:nvPr/>
        </p:nvSpPr>
        <p:spPr>
          <a:xfrm>
            <a:off x="7921313" y="1542493"/>
            <a:ext cx="671800" cy="669275"/>
          </a:xfrm>
          <a:custGeom>
            <a:rect b="b" l="l" r="r" t="t"/>
            <a:pathLst>
              <a:path extrusionOk="0" h="26771" w="26872">
                <a:moveTo>
                  <a:pt x="13424" y="1"/>
                </a:moveTo>
                <a:cubicBezTo>
                  <a:pt x="6050" y="1"/>
                  <a:pt x="1" y="6050"/>
                  <a:pt x="1" y="13448"/>
                </a:cubicBezTo>
                <a:cubicBezTo>
                  <a:pt x="1" y="20847"/>
                  <a:pt x="6050" y="26771"/>
                  <a:pt x="13424" y="26771"/>
                </a:cubicBezTo>
                <a:cubicBezTo>
                  <a:pt x="20822" y="26771"/>
                  <a:pt x="26871" y="20847"/>
                  <a:pt x="26871" y="13448"/>
                </a:cubicBezTo>
                <a:cubicBezTo>
                  <a:pt x="26871" y="6050"/>
                  <a:pt x="20822" y="1"/>
                  <a:pt x="134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0"/>
          <p:cNvSpPr txBox="1"/>
          <p:nvPr/>
        </p:nvSpPr>
        <p:spPr>
          <a:xfrm>
            <a:off x="4901675" y="1667906"/>
            <a:ext cx="536100" cy="40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02</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512" name="Google Shape;512;p60"/>
          <p:cNvSpPr/>
          <p:nvPr/>
        </p:nvSpPr>
        <p:spPr>
          <a:xfrm>
            <a:off x="550888" y="3012643"/>
            <a:ext cx="669300" cy="669275"/>
          </a:xfrm>
          <a:custGeom>
            <a:rect b="b" l="l" r="r" t="t"/>
            <a:pathLst>
              <a:path extrusionOk="0" h="26771" w="26772">
                <a:moveTo>
                  <a:pt x="13349" y="1"/>
                </a:moveTo>
                <a:cubicBezTo>
                  <a:pt x="5950" y="1"/>
                  <a:pt x="1" y="6025"/>
                  <a:pt x="1" y="13423"/>
                </a:cubicBezTo>
                <a:cubicBezTo>
                  <a:pt x="1" y="20822"/>
                  <a:pt x="5950" y="26771"/>
                  <a:pt x="13349" y="26771"/>
                </a:cubicBezTo>
                <a:cubicBezTo>
                  <a:pt x="20722" y="26771"/>
                  <a:pt x="26771" y="20822"/>
                  <a:pt x="26771" y="13423"/>
                </a:cubicBezTo>
                <a:cubicBezTo>
                  <a:pt x="26771" y="6025"/>
                  <a:pt x="20722" y="1"/>
                  <a:pt x="133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0"/>
          <p:cNvSpPr/>
          <p:nvPr/>
        </p:nvSpPr>
        <p:spPr>
          <a:xfrm>
            <a:off x="7921313" y="3014530"/>
            <a:ext cx="671800" cy="669275"/>
          </a:xfrm>
          <a:custGeom>
            <a:rect b="b" l="l" r="r" t="t"/>
            <a:pathLst>
              <a:path extrusionOk="0" h="26771" w="26872">
                <a:moveTo>
                  <a:pt x="13424" y="1"/>
                </a:moveTo>
                <a:cubicBezTo>
                  <a:pt x="6050" y="1"/>
                  <a:pt x="1" y="6025"/>
                  <a:pt x="1" y="13423"/>
                </a:cubicBezTo>
                <a:cubicBezTo>
                  <a:pt x="1" y="20822"/>
                  <a:pt x="6050" y="26771"/>
                  <a:pt x="13424" y="26771"/>
                </a:cubicBezTo>
                <a:cubicBezTo>
                  <a:pt x="20822" y="26771"/>
                  <a:pt x="26871" y="20822"/>
                  <a:pt x="26871" y="13423"/>
                </a:cubicBezTo>
                <a:cubicBezTo>
                  <a:pt x="26871" y="6025"/>
                  <a:pt x="20822" y="1"/>
                  <a:pt x="134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0"/>
          <p:cNvSpPr txBox="1"/>
          <p:nvPr/>
        </p:nvSpPr>
        <p:spPr>
          <a:xfrm>
            <a:off x="4901675" y="3147961"/>
            <a:ext cx="5361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04</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515" name="Google Shape;515;p60"/>
          <p:cNvSpPr txBox="1"/>
          <p:nvPr/>
        </p:nvSpPr>
        <p:spPr>
          <a:xfrm>
            <a:off x="6084125" y="2813447"/>
            <a:ext cx="1761000" cy="9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latin typeface="Poppins"/>
                <a:ea typeface="Poppins"/>
                <a:cs typeface="Poppins"/>
                <a:sym typeface="Poppins"/>
              </a:rPr>
              <a:t>A large network aids in finding opportunities but is difficult to build when overwhelmed</a:t>
            </a:r>
            <a:endParaRPr sz="1100">
              <a:latin typeface="Roboto"/>
              <a:ea typeface="Roboto"/>
              <a:cs typeface="Roboto"/>
              <a:sym typeface="Roboto"/>
            </a:endParaRPr>
          </a:p>
        </p:txBody>
      </p:sp>
      <p:sp>
        <p:nvSpPr>
          <p:cNvPr id="516" name="Google Shape;516;p60"/>
          <p:cNvSpPr txBox="1"/>
          <p:nvPr/>
        </p:nvSpPr>
        <p:spPr>
          <a:xfrm>
            <a:off x="6102200" y="1507328"/>
            <a:ext cx="1761000" cy="899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100">
                <a:latin typeface="Poppins"/>
                <a:ea typeface="Poppins"/>
                <a:cs typeface="Poppins"/>
                <a:sym typeface="Poppins"/>
              </a:rPr>
              <a:t>Navigating classes and </a:t>
            </a:r>
            <a:r>
              <a:rPr lang="en" sz="1100">
                <a:latin typeface="Poppins"/>
                <a:ea typeface="Poppins"/>
                <a:cs typeface="Poppins"/>
                <a:sym typeface="Poppins"/>
              </a:rPr>
              <a:t>extracurriculars</a:t>
            </a:r>
            <a:r>
              <a:rPr lang="en" sz="1100">
                <a:latin typeface="Poppins"/>
                <a:ea typeface="Poppins"/>
                <a:cs typeface="Poppins"/>
                <a:sym typeface="Poppins"/>
              </a:rPr>
              <a:t> is often confusing</a:t>
            </a:r>
            <a:endParaRPr sz="1100">
              <a:latin typeface="Poppins"/>
              <a:ea typeface="Poppins"/>
              <a:cs typeface="Poppins"/>
              <a:sym typeface="Poppins"/>
            </a:endParaRPr>
          </a:p>
          <a:p>
            <a:pPr indent="0" lvl="0" marL="0" rtl="0" algn="r">
              <a:spcBef>
                <a:spcPts val="0"/>
              </a:spcBef>
              <a:spcAft>
                <a:spcPts val="0"/>
              </a:spcAft>
              <a:buClr>
                <a:schemeClr val="dk1"/>
              </a:buClr>
              <a:buSzPts val="1100"/>
              <a:buFont typeface="Arial"/>
              <a:buNone/>
            </a:pPr>
            <a:r>
              <a:t/>
            </a:r>
            <a:endParaRPr sz="1100">
              <a:latin typeface="Roboto"/>
              <a:ea typeface="Roboto"/>
              <a:cs typeface="Roboto"/>
              <a:sym typeface="Roboto"/>
            </a:endParaRPr>
          </a:p>
          <a:p>
            <a:pPr indent="0" lvl="0" marL="0" rtl="0" algn="r">
              <a:spcBef>
                <a:spcPts val="0"/>
              </a:spcBef>
              <a:spcAft>
                <a:spcPts val="0"/>
              </a:spcAft>
              <a:buNone/>
            </a:pPr>
            <a:r>
              <a:t/>
            </a:r>
            <a:endParaRPr sz="1100">
              <a:latin typeface="Roboto"/>
              <a:ea typeface="Roboto"/>
              <a:cs typeface="Roboto"/>
              <a:sym typeface="Roboto"/>
            </a:endParaRPr>
          </a:p>
        </p:txBody>
      </p:sp>
      <p:sp>
        <p:nvSpPr>
          <p:cNvPr id="517" name="Google Shape;517;p60"/>
          <p:cNvSpPr txBox="1"/>
          <p:nvPr/>
        </p:nvSpPr>
        <p:spPr>
          <a:xfrm>
            <a:off x="1296400" y="1410478"/>
            <a:ext cx="1761000" cy="8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latin typeface="Poppins"/>
                <a:ea typeface="Poppins"/>
                <a:cs typeface="Poppins"/>
                <a:sym typeface="Poppins"/>
              </a:rPr>
              <a:t>University support and guidance is severely lacking</a:t>
            </a:r>
            <a:endParaRPr sz="11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p:txBody>
      </p:sp>
      <p:sp>
        <p:nvSpPr>
          <p:cNvPr id="518" name="Google Shape;518;p60"/>
          <p:cNvSpPr txBox="1"/>
          <p:nvPr/>
        </p:nvSpPr>
        <p:spPr>
          <a:xfrm>
            <a:off x="1296400" y="2813447"/>
            <a:ext cx="1761000" cy="96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Poppins"/>
                <a:ea typeface="Poppins"/>
                <a:cs typeface="Poppins"/>
                <a:sym typeface="Poppins"/>
              </a:rPr>
              <a:t>Connecting with other students to collaborate or share resources can be challenging</a:t>
            </a:r>
            <a:endParaRPr sz="1100">
              <a:solidFill>
                <a:schemeClr val="dk1"/>
              </a:solidFill>
              <a:latin typeface="Poppins"/>
              <a:ea typeface="Poppins"/>
              <a:cs typeface="Poppins"/>
              <a:sym typeface="Poppins"/>
            </a:endParaRPr>
          </a:p>
          <a:p>
            <a:pPr indent="0" lvl="0" marL="0" rtl="0" algn="l">
              <a:spcBef>
                <a:spcPts val="1600"/>
              </a:spcBef>
              <a:spcAft>
                <a:spcPts val="0"/>
              </a:spcAft>
              <a:buNone/>
            </a:pPr>
            <a:r>
              <a:t/>
            </a:r>
            <a:endParaRPr sz="1100">
              <a:latin typeface="Roboto"/>
              <a:ea typeface="Roboto"/>
              <a:cs typeface="Roboto"/>
              <a:sym typeface="Roboto"/>
            </a:endParaRPr>
          </a:p>
        </p:txBody>
      </p:sp>
      <p:sp>
        <p:nvSpPr>
          <p:cNvPr id="519" name="Google Shape;519;p60"/>
          <p:cNvSpPr txBox="1"/>
          <p:nvPr/>
        </p:nvSpPr>
        <p:spPr>
          <a:xfrm>
            <a:off x="3657775" y="1648528"/>
            <a:ext cx="536100" cy="40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01</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520" name="Google Shape;520;p60"/>
          <p:cNvSpPr txBox="1"/>
          <p:nvPr/>
        </p:nvSpPr>
        <p:spPr>
          <a:xfrm>
            <a:off x="3657775" y="3146924"/>
            <a:ext cx="5361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03</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521" name="Google Shape;521;p60"/>
          <p:cNvGrpSpPr/>
          <p:nvPr/>
        </p:nvGrpSpPr>
        <p:grpSpPr>
          <a:xfrm>
            <a:off x="694330" y="1642370"/>
            <a:ext cx="365765" cy="365765"/>
            <a:chOff x="-57579800" y="2686975"/>
            <a:chExt cx="322175" cy="319000"/>
          </a:xfrm>
        </p:grpSpPr>
        <p:sp>
          <p:nvSpPr>
            <p:cNvPr id="522" name="Google Shape;522;p60"/>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0"/>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60"/>
          <p:cNvGrpSpPr/>
          <p:nvPr/>
        </p:nvGrpSpPr>
        <p:grpSpPr>
          <a:xfrm>
            <a:off x="8074590" y="1694266"/>
            <a:ext cx="365740" cy="365736"/>
            <a:chOff x="-56012425" y="1903275"/>
            <a:chExt cx="320600" cy="318225"/>
          </a:xfrm>
        </p:grpSpPr>
        <p:sp>
          <p:nvSpPr>
            <p:cNvPr id="525" name="Google Shape;525;p60"/>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0"/>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60"/>
          <p:cNvGrpSpPr/>
          <p:nvPr/>
        </p:nvGrpSpPr>
        <p:grpSpPr>
          <a:xfrm>
            <a:off x="694332" y="3166286"/>
            <a:ext cx="365749" cy="365768"/>
            <a:chOff x="-52887125" y="2686975"/>
            <a:chExt cx="279625" cy="318225"/>
          </a:xfrm>
        </p:grpSpPr>
        <p:sp>
          <p:nvSpPr>
            <p:cNvPr id="528" name="Google Shape;528;p60"/>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0"/>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0"/>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0"/>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60"/>
          <p:cNvGrpSpPr/>
          <p:nvPr/>
        </p:nvGrpSpPr>
        <p:grpSpPr>
          <a:xfrm>
            <a:off x="8074590" y="3166295"/>
            <a:ext cx="365745" cy="365769"/>
            <a:chOff x="-52505925" y="2295525"/>
            <a:chExt cx="299325" cy="317425"/>
          </a:xfrm>
        </p:grpSpPr>
        <p:sp>
          <p:nvSpPr>
            <p:cNvPr id="533" name="Google Shape;533;p60"/>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0"/>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0"/>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0"/>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60"/>
          <p:cNvSpPr txBox="1"/>
          <p:nvPr/>
        </p:nvSpPr>
        <p:spPr>
          <a:xfrm>
            <a:off x="457200" y="258250"/>
            <a:ext cx="8229600" cy="48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Fira Sans Extra Condensed"/>
                <a:ea typeface="Fira Sans Extra Condensed"/>
                <a:cs typeface="Fira Sans Extra Condensed"/>
                <a:sym typeface="Fira Sans Extra Condensed"/>
              </a:rPr>
              <a:t>Interview Insights Summary</a:t>
            </a:r>
            <a:endParaRPr b="1" sz="3000">
              <a:solidFill>
                <a:srgbClr val="000000"/>
              </a:solidFill>
              <a:latin typeface="Fira Sans Extra Condensed"/>
              <a:ea typeface="Fira Sans Extra Condensed"/>
              <a:cs typeface="Fira Sans Extra Condensed"/>
              <a:sym typeface="Fira Sans Extra Condensed"/>
            </a:endParaRPr>
          </a:p>
        </p:txBody>
      </p:sp>
      <p:pic>
        <p:nvPicPr>
          <p:cNvPr id="538" name="Google Shape;538;p60"/>
          <p:cNvPicPr preferRelativeResize="0"/>
          <p:nvPr/>
        </p:nvPicPr>
        <p:blipFill rotWithShape="1">
          <a:blip r:embed="rId3">
            <a:alphaModFix/>
          </a:blip>
          <a:srcRect b="15569" l="0" r="0" t="0"/>
          <a:stretch/>
        </p:blipFill>
        <p:spPr>
          <a:xfrm>
            <a:off x="4259601" y="2268575"/>
            <a:ext cx="622850" cy="5259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544" name="Google Shape;544;p61"/>
          <p:cNvSpPr txBox="1"/>
          <p:nvPr>
            <p:ph idx="4294967295" type="body"/>
          </p:nvPr>
        </p:nvSpPr>
        <p:spPr>
          <a:xfrm>
            <a:off x="720000" y="1017725"/>
            <a:ext cx="77040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rgbClr val="2A9D8F"/>
                </a:solidFill>
                <a:latin typeface="Roboto"/>
                <a:ea typeface="Roboto"/>
                <a:cs typeface="Roboto"/>
                <a:sym typeface="Roboto"/>
              </a:rPr>
              <a:t>Assumptions to test</a:t>
            </a:r>
            <a:r>
              <a:rPr i="1" lang="en" sz="2000">
                <a:solidFill>
                  <a:srgbClr val="2A9D8F"/>
                </a:solidFill>
                <a:latin typeface="Roboto"/>
                <a:ea typeface="Roboto"/>
                <a:cs typeface="Roboto"/>
                <a:sym typeface="Roboto"/>
              </a:rPr>
              <a:t>:</a:t>
            </a:r>
            <a:endParaRPr i="1" sz="2000">
              <a:solidFill>
                <a:srgbClr val="2A9D8F"/>
              </a:solidFill>
              <a:latin typeface="Roboto"/>
              <a:ea typeface="Roboto"/>
              <a:cs typeface="Roboto"/>
              <a:sym typeface="Roboto"/>
            </a:endParaRPr>
          </a:p>
          <a:p>
            <a:pPr indent="-323850" lvl="0" marL="457200" rtl="0" algn="l">
              <a:lnSpc>
                <a:spcPct val="200000"/>
              </a:lnSpc>
              <a:spcBef>
                <a:spcPts val="1600"/>
              </a:spcBef>
              <a:spcAft>
                <a:spcPts val="0"/>
              </a:spcAft>
              <a:buClr>
                <a:schemeClr val="dk2"/>
              </a:buClr>
              <a:buSzPts val="1500"/>
              <a:buChar char="●"/>
            </a:pPr>
            <a:r>
              <a:rPr lang="en" sz="1500"/>
              <a:t>Whether studying in groups </a:t>
            </a:r>
            <a:r>
              <a:rPr lang="en" sz="1500"/>
              <a:t>improves</a:t>
            </a:r>
            <a:r>
              <a:rPr lang="en" sz="1500"/>
              <a:t> grades compared to working alone</a:t>
            </a:r>
            <a:endParaRPr sz="1500"/>
          </a:p>
          <a:p>
            <a:pPr indent="-323850" lvl="0" marL="457200" rtl="0" algn="l">
              <a:lnSpc>
                <a:spcPct val="100000"/>
              </a:lnSpc>
              <a:spcBef>
                <a:spcPts val="0"/>
              </a:spcBef>
              <a:spcAft>
                <a:spcPts val="0"/>
              </a:spcAft>
              <a:buClr>
                <a:schemeClr val="dk2"/>
              </a:buClr>
              <a:buSzPts val="1500"/>
              <a:buChar char="●"/>
            </a:pPr>
            <a:r>
              <a:rPr lang="en" sz="1500"/>
              <a:t>That there are many students who wish to form class study groups but do not have one currently</a:t>
            </a:r>
            <a:endParaRPr sz="1500"/>
          </a:p>
          <a:p>
            <a:pPr indent="0" lvl="0" marL="0" rtl="0" algn="l">
              <a:lnSpc>
                <a:spcPct val="100000"/>
              </a:lnSpc>
              <a:spcBef>
                <a:spcPts val="1600"/>
              </a:spcBef>
              <a:spcAft>
                <a:spcPts val="0"/>
              </a:spcAft>
              <a:buNone/>
            </a:pPr>
            <a:r>
              <a:rPr i="1" lang="en" sz="2000">
                <a:solidFill>
                  <a:srgbClr val="2A9D8F"/>
                </a:solidFill>
                <a:latin typeface="Roboto"/>
                <a:ea typeface="Roboto"/>
                <a:cs typeface="Roboto"/>
                <a:sym typeface="Roboto"/>
              </a:rPr>
              <a:t>Further perspectives to hear</a:t>
            </a:r>
            <a:r>
              <a:rPr i="1" lang="en" sz="2000">
                <a:solidFill>
                  <a:srgbClr val="2A9D8F"/>
                </a:solidFill>
                <a:latin typeface="Roboto"/>
                <a:ea typeface="Roboto"/>
                <a:cs typeface="Roboto"/>
                <a:sym typeface="Roboto"/>
              </a:rPr>
              <a:t>:</a:t>
            </a:r>
            <a:endParaRPr i="1" sz="2000">
              <a:solidFill>
                <a:srgbClr val="2A9D8F"/>
              </a:solidFill>
              <a:latin typeface="Roboto"/>
              <a:ea typeface="Roboto"/>
              <a:cs typeface="Roboto"/>
              <a:sym typeface="Roboto"/>
            </a:endParaRPr>
          </a:p>
          <a:p>
            <a:pPr indent="-323850" lvl="0" marL="457200" rtl="0" algn="l">
              <a:lnSpc>
                <a:spcPct val="200000"/>
              </a:lnSpc>
              <a:spcBef>
                <a:spcPts val="1600"/>
              </a:spcBef>
              <a:spcAft>
                <a:spcPts val="0"/>
              </a:spcAft>
              <a:buClr>
                <a:schemeClr val="dk2"/>
              </a:buClr>
              <a:buSzPts val="1500"/>
              <a:buChar char="●"/>
            </a:pPr>
            <a:r>
              <a:rPr lang="en" sz="1500"/>
              <a:t>Students who do consider themselves “naturally gifted”</a:t>
            </a:r>
            <a:endParaRPr sz="1500"/>
          </a:p>
          <a:p>
            <a:pPr indent="-323850" lvl="0" marL="457200" rtl="0" algn="l">
              <a:lnSpc>
                <a:spcPct val="100000"/>
              </a:lnSpc>
              <a:spcBef>
                <a:spcPts val="0"/>
              </a:spcBef>
              <a:spcAft>
                <a:spcPts val="0"/>
              </a:spcAft>
              <a:buClr>
                <a:schemeClr val="dk2"/>
              </a:buClr>
              <a:buSzPts val="1500"/>
              <a:buChar char="●"/>
            </a:pPr>
            <a:r>
              <a:rPr lang="en" sz="1500"/>
              <a:t>Students</a:t>
            </a:r>
            <a:r>
              <a:rPr lang="en" sz="1500"/>
              <a:t> who use </a:t>
            </a:r>
            <a:r>
              <a:rPr lang="en" sz="1500"/>
              <a:t>undergraduate</a:t>
            </a:r>
            <a:r>
              <a:rPr lang="en" sz="1500"/>
              <a:t> education for a </a:t>
            </a:r>
            <a:r>
              <a:rPr lang="en" sz="1500"/>
              <a:t>primary</a:t>
            </a:r>
            <a:r>
              <a:rPr lang="en" sz="1500"/>
              <a:t> reason other than getting a degree (for social experiences, </a:t>
            </a:r>
            <a:r>
              <a:rPr lang="en" sz="1500"/>
              <a:t>athletics</a:t>
            </a:r>
            <a:r>
              <a:rPr lang="en" sz="1500"/>
              <a:t>, etc)</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2"/>
          <p:cNvSpPr txBox="1"/>
          <p:nvPr>
            <p:ph type="title"/>
          </p:nvPr>
        </p:nvSpPr>
        <p:spPr>
          <a:xfrm>
            <a:off x="1500200" y="2699650"/>
            <a:ext cx="3362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APPENDIX</a:t>
            </a:r>
            <a:endParaRPr sz="4800"/>
          </a:p>
        </p:txBody>
      </p:sp>
      <p:sp>
        <p:nvSpPr>
          <p:cNvPr id="550" name="Google Shape;550;p62"/>
          <p:cNvSpPr txBox="1"/>
          <p:nvPr>
            <p:ph idx="2" type="title"/>
          </p:nvPr>
        </p:nvSpPr>
        <p:spPr>
          <a:xfrm>
            <a:off x="1500200" y="1602050"/>
            <a:ext cx="1288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07</a:t>
            </a:r>
            <a:endParaRPr/>
          </a:p>
        </p:txBody>
      </p:sp>
      <p:grpSp>
        <p:nvGrpSpPr>
          <p:cNvPr id="551" name="Google Shape;551;p62"/>
          <p:cNvGrpSpPr/>
          <p:nvPr/>
        </p:nvGrpSpPr>
        <p:grpSpPr>
          <a:xfrm flipH="1">
            <a:off x="-93625" y="2521475"/>
            <a:ext cx="4993500" cy="0"/>
            <a:chOff x="2220050" y="1547100"/>
            <a:chExt cx="4993500" cy="0"/>
          </a:xfrm>
        </p:grpSpPr>
        <p:cxnSp>
          <p:nvCxnSpPr>
            <p:cNvPr id="552" name="Google Shape;552;p62"/>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553" name="Google Shape;553;p62"/>
            <p:cNvCxnSpPr/>
            <p:nvPr/>
          </p:nvCxnSpPr>
          <p:spPr>
            <a:xfrm>
              <a:off x="2684450" y="1547100"/>
              <a:ext cx="4529100" cy="0"/>
            </a:xfrm>
            <a:prstGeom prst="straightConnector1">
              <a:avLst/>
            </a:prstGeom>
            <a:noFill/>
            <a:ln cap="flat" cmpd="sng" w="9525">
              <a:solidFill>
                <a:schemeClr val="dk1"/>
              </a:solidFill>
              <a:prstDash val="solid"/>
              <a:round/>
              <a:headEnd len="med" w="med" type="none"/>
              <a:tailEnd len="med" w="med" type="none"/>
            </a:ln>
          </p:spPr>
        </p:cxnSp>
      </p:grpSp>
      <p:pic>
        <p:nvPicPr>
          <p:cNvPr id="554" name="Google Shape;554;p62"/>
          <p:cNvPicPr preferRelativeResize="0"/>
          <p:nvPr/>
        </p:nvPicPr>
        <p:blipFill rotWithShape="1">
          <a:blip r:embed="rId3">
            <a:alphaModFix/>
          </a:blip>
          <a:srcRect b="14784" l="0" r="0" t="0"/>
          <a:stretch/>
        </p:blipFill>
        <p:spPr>
          <a:xfrm>
            <a:off x="6289499" y="1325827"/>
            <a:ext cx="2676326" cy="2280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3"/>
          <p:cNvSpPr txBox="1"/>
          <p:nvPr>
            <p:ph type="title"/>
          </p:nvPr>
        </p:nvSpPr>
        <p:spPr>
          <a:xfrm>
            <a:off x="663025" y="388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2</a:t>
            </a:r>
            <a:endParaRPr/>
          </a:p>
        </p:txBody>
      </p:sp>
      <p:sp>
        <p:nvSpPr>
          <p:cNvPr id="560" name="Google Shape;560;p63"/>
          <p:cNvSpPr txBox="1"/>
          <p:nvPr>
            <p:ph idx="1" type="body"/>
          </p:nvPr>
        </p:nvSpPr>
        <p:spPr>
          <a:xfrm>
            <a:off x="663025" y="928175"/>
            <a:ext cx="3857100" cy="35862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Friend of Interviewee 3 (same interview method </a:t>
            </a:r>
            <a:endParaRPr sz="1600"/>
          </a:p>
          <a:p>
            <a:pPr indent="0" lvl="0" marL="0" rtl="0" algn="l">
              <a:lnSpc>
                <a:spcPct val="100000"/>
              </a:lnSpc>
              <a:spcBef>
                <a:spcPts val="0"/>
              </a:spcBef>
              <a:spcAft>
                <a:spcPts val="0"/>
              </a:spcAft>
              <a:buNone/>
            </a:pPr>
            <a:r>
              <a:t/>
            </a:r>
            <a:endParaRPr sz="1600"/>
          </a:p>
          <a:p>
            <a:pPr indent="-330200" lvl="0" marL="457200" rtl="0" algn="l">
              <a:lnSpc>
                <a:spcPct val="200000"/>
              </a:lnSpc>
              <a:spcBef>
                <a:spcPts val="0"/>
              </a:spcBef>
              <a:spcAft>
                <a:spcPts val="0"/>
              </a:spcAft>
              <a:buSzPts val="1600"/>
              <a:buChar char="●"/>
            </a:pPr>
            <a:r>
              <a:rPr lang="en" sz="1600"/>
              <a:t>Sophomore at </a:t>
            </a:r>
            <a:r>
              <a:rPr b="1" lang="en" sz="1600"/>
              <a:t>UC Berkeley</a:t>
            </a:r>
            <a:endParaRPr b="1" sz="1600"/>
          </a:p>
          <a:p>
            <a:pPr indent="-330200" lvl="0" marL="457200" rtl="0" algn="l">
              <a:lnSpc>
                <a:spcPct val="200000"/>
              </a:lnSpc>
              <a:spcBef>
                <a:spcPts val="0"/>
              </a:spcBef>
              <a:spcAft>
                <a:spcPts val="0"/>
              </a:spcAft>
              <a:buSzPts val="1600"/>
              <a:buChar char="●"/>
            </a:pPr>
            <a:r>
              <a:rPr lang="en" sz="1600"/>
              <a:t>Public Health major</a:t>
            </a:r>
            <a:endParaRPr sz="1600"/>
          </a:p>
          <a:p>
            <a:pPr indent="-330200" lvl="0" marL="457200" rtl="0" algn="l">
              <a:lnSpc>
                <a:spcPct val="200000"/>
              </a:lnSpc>
              <a:spcBef>
                <a:spcPts val="0"/>
              </a:spcBef>
              <a:spcAft>
                <a:spcPts val="0"/>
              </a:spcAft>
              <a:buSzPts val="1600"/>
              <a:buChar char="●"/>
            </a:pPr>
            <a:r>
              <a:rPr lang="en" sz="1600"/>
              <a:t>Pre-med</a:t>
            </a:r>
            <a:endParaRPr sz="1600"/>
          </a:p>
          <a:p>
            <a:pPr indent="-330200" lvl="0" marL="457200" rtl="0" algn="l">
              <a:lnSpc>
                <a:spcPct val="200000"/>
              </a:lnSpc>
              <a:spcBef>
                <a:spcPts val="0"/>
              </a:spcBef>
              <a:spcAft>
                <a:spcPts val="0"/>
              </a:spcAft>
              <a:buSzPts val="1600"/>
              <a:buChar char="●"/>
            </a:pPr>
            <a:r>
              <a:rPr lang="en" sz="1600"/>
              <a:t>Researcher at UCSF</a:t>
            </a:r>
            <a:endParaRPr sz="1600"/>
          </a:p>
          <a:p>
            <a:pPr indent="-330200" lvl="0" marL="457200" rtl="0" algn="l">
              <a:lnSpc>
                <a:spcPct val="200000"/>
              </a:lnSpc>
              <a:spcBef>
                <a:spcPts val="0"/>
              </a:spcBef>
              <a:spcAft>
                <a:spcPts val="0"/>
              </a:spcAft>
              <a:buSzPts val="1600"/>
              <a:buChar char="●"/>
            </a:pPr>
            <a:r>
              <a:rPr lang="en" sz="1600"/>
              <a:t>Board member of TEDx club</a:t>
            </a:r>
            <a:endParaRPr sz="1600"/>
          </a:p>
        </p:txBody>
      </p:sp>
      <p:pic>
        <p:nvPicPr>
          <p:cNvPr id="561" name="Google Shape;561;p63"/>
          <p:cNvPicPr preferRelativeResize="0"/>
          <p:nvPr/>
        </p:nvPicPr>
        <p:blipFill>
          <a:blip r:embed="rId3">
            <a:alphaModFix/>
          </a:blip>
          <a:stretch>
            <a:fillRect/>
          </a:stretch>
        </p:blipFill>
        <p:spPr>
          <a:xfrm>
            <a:off x="4824275" y="451550"/>
            <a:ext cx="4004250" cy="2669500"/>
          </a:xfrm>
          <a:prstGeom prst="rect">
            <a:avLst/>
          </a:prstGeom>
          <a:noFill/>
          <a:ln cap="flat" cmpd="sng" w="28575">
            <a:solidFill>
              <a:schemeClr val="dk2"/>
            </a:solidFill>
            <a:prstDash val="solid"/>
            <a:round/>
            <a:headEnd len="sm" w="sm" type="none"/>
            <a:tailEnd len="sm" w="sm" type="none"/>
          </a:ln>
        </p:spPr>
      </p:pic>
      <p:pic>
        <p:nvPicPr>
          <p:cNvPr id="562" name="Google Shape;562;p63"/>
          <p:cNvPicPr preferRelativeResize="0"/>
          <p:nvPr/>
        </p:nvPicPr>
        <p:blipFill>
          <a:blip r:embed="rId4">
            <a:alphaModFix/>
          </a:blip>
          <a:stretch>
            <a:fillRect/>
          </a:stretch>
        </p:blipFill>
        <p:spPr>
          <a:xfrm>
            <a:off x="5537350" y="2992750"/>
            <a:ext cx="2705101" cy="1521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4"/>
          <p:cNvSpPr txBox="1"/>
          <p:nvPr>
            <p:ph type="title"/>
          </p:nvPr>
        </p:nvSpPr>
        <p:spPr>
          <a:xfrm>
            <a:off x="79375" y="2300950"/>
            <a:ext cx="2489700" cy="15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Empathy Map 2</a:t>
            </a:r>
            <a:endParaRPr sz="1600"/>
          </a:p>
          <a:p>
            <a:pPr indent="0" lvl="0" marL="0" rtl="0" algn="l">
              <a:spcBef>
                <a:spcPts val="0"/>
              </a:spcBef>
              <a:spcAft>
                <a:spcPts val="0"/>
              </a:spcAft>
              <a:buNone/>
            </a:pPr>
            <a:r>
              <a:t/>
            </a:r>
            <a:endParaRPr sz="1600"/>
          </a:p>
        </p:txBody>
      </p:sp>
      <p:pic>
        <p:nvPicPr>
          <p:cNvPr id="568" name="Google Shape;568;p64"/>
          <p:cNvPicPr preferRelativeResize="0"/>
          <p:nvPr/>
        </p:nvPicPr>
        <p:blipFill>
          <a:blip r:embed="rId3">
            <a:alphaModFix/>
          </a:blip>
          <a:stretch>
            <a:fillRect/>
          </a:stretch>
        </p:blipFill>
        <p:spPr>
          <a:xfrm>
            <a:off x="2261700" y="0"/>
            <a:ext cx="6156124" cy="48279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5"/>
          <p:cNvSpPr txBox="1"/>
          <p:nvPr>
            <p:ph type="title"/>
          </p:nvPr>
        </p:nvSpPr>
        <p:spPr>
          <a:xfrm>
            <a:off x="0" y="2229600"/>
            <a:ext cx="2489700" cy="68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Key Insights</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l">
              <a:spcBef>
                <a:spcPts val="0"/>
              </a:spcBef>
              <a:spcAft>
                <a:spcPts val="0"/>
              </a:spcAft>
              <a:buNone/>
            </a:pPr>
            <a:r>
              <a:t/>
            </a:r>
            <a:endParaRPr sz="1600"/>
          </a:p>
        </p:txBody>
      </p:sp>
      <p:pic>
        <p:nvPicPr>
          <p:cNvPr id="574" name="Google Shape;574;p65"/>
          <p:cNvPicPr preferRelativeResize="0"/>
          <p:nvPr/>
        </p:nvPicPr>
        <p:blipFill>
          <a:blip r:embed="rId3">
            <a:alphaModFix amt="20000"/>
          </a:blip>
          <a:stretch>
            <a:fillRect/>
          </a:stretch>
        </p:blipFill>
        <p:spPr>
          <a:xfrm>
            <a:off x="2019475" y="0"/>
            <a:ext cx="6405576" cy="4807650"/>
          </a:xfrm>
          <a:prstGeom prst="rect">
            <a:avLst/>
          </a:prstGeom>
          <a:noFill/>
          <a:ln>
            <a:noFill/>
          </a:ln>
        </p:spPr>
      </p:pic>
      <p:sp>
        <p:nvSpPr>
          <p:cNvPr id="575" name="Google Shape;575;p65"/>
          <p:cNvSpPr/>
          <p:nvPr/>
        </p:nvSpPr>
        <p:spPr>
          <a:xfrm>
            <a:off x="2768400" y="337700"/>
            <a:ext cx="1803600" cy="1283400"/>
          </a:xfrm>
          <a:prstGeom prst="foldedCorner">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…she enjoys classes that involve “peer interaction” and “applying lessons to real life”</a:t>
            </a:r>
            <a:endParaRPr>
              <a:latin typeface="Lato"/>
              <a:ea typeface="Lato"/>
              <a:cs typeface="Lato"/>
              <a:sym typeface="Lato"/>
            </a:endParaRPr>
          </a:p>
        </p:txBody>
      </p:sp>
      <p:sp>
        <p:nvSpPr>
          <p:cNvPr id="576" name="Google Shape;576;p65"/>
          <p:cNvSpPr/>
          <p:nvPr/>
        </p:nvSpPr>
        <p:spPr>
          <a:xfrm>
            <a:off x="5962475" y="708100"/>
            <a:ext cx="1958700" cy="1330200"/>
          </a:xfrm>
          <a:prstGeom prst="foldedCorner">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…she will need to fully self-study when class is not engaging</a:t>
            </a:r>
            <a:endParaRPr>
              <a:latin typeface="Lato"/>
              <a:ea typeface="Lato"/>
              <a:cs typeface="Lato"/>
              <a:sym typeface="Lato"/>
            </a:endParaRPr>
          </a:p>
        </p:txBody>
      </p:sp>
      <p:sp>
        <p:nvSpPr>
          <p:cNvPr id="577" name="Google Shape;577;p65"/>
          <p:cNvSpPr/>
          <p:nvPr/>
        </p:nvSpPr>
        <p:spPr>
          <a:xfrm>
            <a:off x="2489700" y="2920775"/>
            <a:ext cx="1803600" cy="1283400"/>
          </a:xfrm>
          <a:prstGeom prst="foldedCorner">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…plan her study schedule using Google Calendar during dead week</a:t>
            </a:r>
            <a:endParaRPr>
              <a:latin typeface="Lato"/>
              <a:ea typeface="Lato"/>
              <a:cs typeface="Lato"/>
              <a:sym typeface="Lato"/>
            </a:endParaRPr>
          </a:p>
        </p:txBody>
      </p:sp>
      <p:sp>
        <p:nvSpPr>
          <p:cNvPr id="578" name="Google Shape;578;p65"/>
          <p:cNvSpPr/>
          <p:nvPr/>
        </p:nvSpPr>
        <p:spPr>
          <a:xfrm>
            <a:off x="6117575" y="2968475"/>
            <a:ext cx="1803600" cy="1283400"/>
          </a:xfrm>
          <a:prstGeom prst="foldedCorner">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…stressed and overwhelmed when figuring out what, when, and how long to study</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6"/>
          <p:cNvSpPr txBox="1"/>
          <p:nvPr>
            <p:ph type="title"/>
          </p:nvPr>
        </p:nvSpPr>
        <p:spPr>
          <a:xfrm>
            <a:off x="663000" y="367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1</a:t>
            </a:r>
            <a:endParaRPr/>
          </a:p>
        </p:txBody>
      </p:sp>
      <p:sp>
        <p:nvSpPr>
          <p:cNvPr id="584" name="Google Shape;584;p66"/>
          <p:cNvSpPr txBox="1"/>
          <p:nvPr>
            <p:ph idx="1" type="body"/>
          </p:nvPr>
        </p:nvSpPr>
        <p:spPr>
          <a:xfrm>
            <a:off x="357300" y="940650"/>
            <a:ext cx="4214700" cy="35862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b="1" lang="en" sz="1600"/>
              <a:t>Gap year student</a:t>
            </a:r>
            <a:r>
              <a:rPr lang="en" sz="1600"/>
              <a:t> (reapplying)</a:t>
            </a:r>
            <a:endParaRPr sz="1600"/>
          </a:p>
          <a:p>
            <a:pPr indent="-330200" lvl="0" marL="457200" rtl="0" algn="l">
              <a:lnSpc>
                <a:spcPct val="200000"/>
              </a:lnSpc>
              <a:spcBef>
                <a:spcPts val="0"/>
              </a:spcBef>
              <a:spcAft>
                <a:spcPts val="0"/>
              </a:spcAft>
              <a:buSzPts val="1600"/>
              <a:buChar char="●"/>
            </a:pPr>
            <a:r>
              <a:rPr lang="en" sz="1600"/>
              <a:t>Major undecided </a:t>
            </a:r>
            <a:endParaRPr sz="1600"/>
          </a:p>
          <a:p>
            <a:pPr indent="-330200" lvl="0" marL="457200" rtl="0" algn="l">
              <a:lnSpc>
                <a:spcPct val="200000"/>
              </a:lnSpc>
              <a:spcBef>
                <a:spcPts val="0"/>
              </a:spcBef>
              <a:spcAft>
                <a:spcPts val="0"/>
              </a:spcAft>
              <a:buSzPts val="1600"/>
              <a:buChar char="●"/>
            </a:pPr>
            <a:r>
              <a:rPr lang="en" sz="1600"/>
              <a:t>2 years of public high school</a:t>
            </a:r>
            <a:endParaRPr sz="1600"/>
          </a:p>
          <a:p>
            <a:pPr indent="-330200" lvl="0" marL="457200" rtl="0" algn="l">
              <a:lnSpc>
                <a:spcPct val="200000"/>
              </a:lnSpc>
              <a:spcBef>
                <a:spcPts val="0"/>
              </a:spcBef>
              <a:spcAft>
                <a:spcPts val="0"/>
              </a:spcAft>
              <a:buSzPts val="1600"/>
              <a:buChar char="●"/>
            </a:pPr>
            <a:r>
              <a:rPr lang="en" sz="1600"/>
              <a:t>2 years of IB</a:t>
            </a:r>
            <a:endParaRPr sz="1600"/>
          </a:p>
          <a:p>
            <a:pPr indent="-330200" lvl="0" marL="457200" rtl="0" algn="l">
              <a:lnSpc>
                <a:spcPct val="200000"/>
              </a:lnSpc>
              <a:spcBef>
                <a:spcPts val="0"/>
              </a:spcBef>
              <a:spcAft>
                <a:spcPts val="0"/>
              </a:spcAft>
              <a:buSzPts val="1600"/>
              <a:buChar char="●"/>
            </a:pPr>
            <a:r>
              <a:rPr lang="en" sz="1600"/>
              <a:t>She’s our extreme user (non-user)</a:t>
            </a:r>
            <a:endParaRPr sz="1600"/>
          </a:p>
        </p:txBody>
      </p:sp>
      <p:pic>
        <p:nvPicPr>
          <p:cNvPr id="585" name="Google Shape;585;p66"/>
          <p:cNvPicPr preferRelativeResize="0"/>
          <p:nvPr/>
        </p:nvPicPr>
        <p:blipFill>
          <a:blip r:embed="rId3">
            <a:alphaModFix/>
          </a:blip>
          <a:stretch>
            <a:fillRect/>
          </a:stretch>
        </p:blipFill>
        <p:spPr>
          <a:xfrm>
            <a:off x="4999375" y="367950"/>
            <a:ext cx="3848575" cy="25670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7"/>
          <p:cNvSpPr txBox="1"/>
          <p:nvPr>
            <p:ph type="title"/>
          </p:nvPr>
        </p:nvSpPr>
        <p:spPr>
          <a:xfrm>
            <a:off x="500200" y="107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1 Details</a:t>
            </a:r>
            <a:endParaRPr/>
          </a:p>
        </p:txBody>
      </p:sp>
      <p:sp>
        <p:nvSpPr>
          <p:cNvPr id="591" name="Google Shape;591;p67"/>
          <p:cNvSpPr txBox="1"/>
          <p:nvPr>
            <p:ph idx="1" type="body"/>
          </p:nvPr>
        </p:nvSpPr>
        <p:spPr>
          <a:xfrm>
            <a:off x="266400" y="597075"/>
            <a:ext cx="4733100" cy="3499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A friend’s sister from the Bay</a:t>
            </a:r>
            <a:endParaRPr/>
          </a:p>
          <a:p>
            <a:pPr indent="-304800" lvl="0" marL="457200" rtl="0" algn="l">
              <a:lnSpc>
                <a:spcPct val="115000"/>
              </a:lnSpc>
              <a:spcBef>
                <a:spcPts val="0"/>
              </a:spcBef>
              <a:spcAft>
                <a:spcPts val="0"/>
              </a:spcAft>
              <a:buSzPts val="1200"/>
              <a:buChar char="●"/>
            </a:pPr>
            <a:r>
              <a:rPr lang="en"/>
              <a:t>Met on </a:t>
            </a:r>
            <a:r>
              <a:rPr b="1" lang="en"/>
              <a:t>Stanford’s campus</a:t>
            </a:r>
            <a:r>
              <a:rPr lang="en"/>
              <a:t>, at EVGR lobby</a:t>
            </a:r>
            <a:endParaRPr/>
          </a:p>
          <a:p>
            <a:pPr indent="-304800" lvl="0" marL="457200" rtl="0" algn="l">
              <a:lnSpc>
                <a:spcPct val="115000"/>
              </a:lnSpc>
              <a:spcBef>
                <a:spcPts val="0"/>
              </a:spcBef>
              <a:spcAft>
                <a:spcPts val="0"/>
              </a:spcAft>
              <a:buSzPts val="1200"/>
              <a:buChar char="●"/>
            </a:pPr>
            <a:r>
              <a:rPr lang="en"/>
              <a:t>AJ as interviewer and Diego as the note taker </a:t>
            </a:r>
            <a:endParaRPr/>
          </a:p>
          <a:p>
            <a:pPr indent="-304800" lvl="0" marL="457200" rtl="0" algn="l">
              <a:lnSpc>
                <a:spcPct val="115000"/>
              </a:lnSpc>
              <a:spcBef>
                <a:spcPts val="0"/>
              </a:spcBef>
              <a:spcAft>
                <a:spcPts val="0"/>
              </a:spcAft>
              <a:buSzPts val="1200"/>
              <a:buChar char="●"/>
            </a:pPr>
            <a:r>
              <a:rPr lang="en"/>
              <a:t>Consented to audio recording only</a:t>
            </a:r>
            <a:endParaRPr/>
          </a:p>
          <a:p>
            <a:pPr indent="-304800" lvl="0" marL="457200" rtl="0" algn="l">
              <a:lnSpc>
                <a:spcPct val="115000"/>
              </a:lnSpc>
              <a:spcBef>
                <a:spcPts val="0"/>
              </a:spcBef>
              <a:spcAft>
                <a:spcPts val="0"/>
              </a:spcAft>
              <a:buSzPts val="1200"/>
              <a:buChar char="●"/>
            </a:pPr>
            <a:r>
              <a:rPr lang="en"/>
              <a:t>Interview was 52 minutes long</a:t>
            </a:r>
            <a:endParaRPr/>
          </a:p>
          <a:p>
            <a:pPr indent="-304800" lvl="0" marL="457200" rtl="0" algn="l">
              <a:lnSpc>
                <a:spcPct val="115000"/>
              </a:lnSpc>
              <a:spcBef>
                <a:spcPts val="0"/>
              </a:spcBef>
              <a:spcAft>
                <a:spcPts val="0"/>
              </a:spcAft>
              <a:buSzPts val="1200"/>
              <a:buChar char="●"/>
            </a:pPr>
            <a:r>
              <a:rPr lang="en"/>
              <a:t>Participant was compensated with a candy bar </a:t>
            </a:r>
            <a:endParaRPr/>
          </a:p>
          <a:p>
            <a:pPr indent="-304800" lvl="0" marL="457200" rtl="0" algn="l">
              <a:lnSpc>
                <a:spcPct val="115000"/>
              </a:lnSpc>
              <a:spcBef>
                <a:spcPts val="0"/>
              </a:spcBef>
              <a:spcAft>
                <a:spcPts val="0"/>
              </a:spcAft>
              <a:buSzPts val="1200"/>
              <a:buChar char="●"/>
            </a:pPr>
            <a:r>
              <a:rPr lang="en"/>
              <a:t>Asked questions about their experiences from high </a:t>
            </a:r>
            <a:r>
              <a:rPr lang="en"/>
              <a:t>school and what they believe affected their success in getting into college </a:t>
            </a:r>
            <a:endParaRPr/>
          </a:p>
          <a:p>
            <a:pPr indent="-304800" lvl="0" marL="457200" rtl="0" algn="l">
              <a:lnSpc>
                <a:spcPct val="115000"/>
              </a:lnSpc>
              <a:spcBef>
                <a:spcPts val="0"/>
              </a:spcBef>
              <a:spcAft>
                <a:spcPts val="0"/>
              </a:spcAft>
              <a:buSzPts val="1200"/>
              <a:buChar char="●"/>
            </a:pPr>
            <a:r>
              <a:rPr lang="en"/>
              <a:t>Otter.ai used for transcribing into text </a:t>
            </a:r>
            <a:endParaRPr/>
          </a:p>
        </p:txBody>
      </p:sp>
      <p:sp>
        <p:nvSpPr>
          <p:cNvPr id="592" name="Google Shape;592;p67"/>
          <p:cNvSpPr txBox="1"/>
          <p:nvPr/>
        </p:nvSpPr>
        <p:spPr>
          <a:xfrm>
            <a:off x="103025" y="3394000"/>
            <a:ext cx="364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“whatever they do after, like counselors are more concerned about the people who are barely going to graduate” - interview #1</a:t>
            </a:r>
            <a:endParaRPr sz="1200">
              <a:solidFill>
                <a:schemeClr val="dk1"/>
              </a:solidFill>
              <a:latin typeface="Poppins"/>
              <a:ea typeface="Poppins"/>
              <a:cs typeface="Poppins"/>
              <a:sym typeface="Poppins"/>
            </a:endParaRPr>
          </a:p>
          <a:p>
            <a:pPr indent="0" lvl="0" marL="0" rtl="0" algn="l">
              <a:spcBef>
                <a:spcPts val="1600"/>
              </a:spcBef>
              <a:spcAft>
                <a:spcPts val="1600"/>
              </a:spcAft>
              <a:buNone/>
            </a:pPr>
            <a:r>
              <a:t/>
            </a:r>
            <a:endParaRPr i="1" sz="1200">
              <a:solidFill>
                <a:schemeClr val="dk1"/>
              </a:solidFill>
              <a:latin typeface="Poppins"/>
              <a:ea typeface="Poppins"/>
              <a:cs typeface="Poppins"/>
              <a:sym typeface="Poppins"/>
            </a:endParaRPr>
          </a:p>
        </p:txBody>
      </p:sp>
      <p:sp>
        <p:nvSpPr>
          <p:cNvPr id="593" name="Google Shape;593;p67"/>
          <p:cNvSpPr txBox="1"/>
          <p:nvPr/>
        </p:nvSpPr>
        <p:spPr>
          <a:xfrm>
            <a:off x="2205350" y="3966700"/>
            <a:ext cx="364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Poppins"/>
                <a:ea typeface="Poppins"/>
                <a:cs typeface="Poppins"/>
                <a:sym typeface="Poppins"/>
              </a:rPr>
              <a:t>Surprise from interview #1: the interviewee didn’t feel like she had the writing skills required when starting high school</a:t>
            </a:r>
            <a:endParaRPr i="1" sz="1200">
              <a:solidFill>
                <a:schemeClr val="dk1"/>
              </a:solidFill>
              <a:latin typeface="Poppins"/>
              <a:ea typeface="Poppins"/>
              <a:cs typeface="Poppins"/>
              <a:sym typeface="Poppins"/>
            </a:endParaRPr>
          </a:p>
        </p:txBody>
      </p:sp>
      <p:pic>
        <p:nvPicPr>
          <p:cNvPr id="594" name="Google Shape;594;p67"/>
          <p:cNvPicPr preferRelativeResize="0"/>
          <p:nvPr/>
        </p:nvPicPr>
        <p:blipFill>
          <a:blip r:embed="rId3">
            <a:alphaModFix/>
          </a:blip>
          <a:stretch>
            <a:fillRect/>
          </a:stretch>
        </p:blipFill>
        <p:spPr>
          <a:xfrm>
            <a:off x="4999375" y="367950"/>
            <a:ext cx="3848575" cy="25670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1500200" y="2699650"/>
            <a:ext cx="3362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INTROS</a:t>
            </a:r>
            <a:endParaRPr/>
          </a:p>
        </p:txBody>
      </p:sp>
      <p:sp>
        <p:nvSpPr>
          <p:cNvPr id="280" name="Google Shape;280;p41"/>
          <p:cNvSpPr txBox="1"/>
          <p:nvPr>
            <p:ph idx="2" type="title"/>
          </p:nvPr>
        </p:nvSpPr>
        <p:spPr>
          <a:xfrm>
            <a:off x="1500200" y="1602050"/>
            <a:ext cx="1288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281" name="Google Shape;281;p41"/>
          <p:cNvGrpSpPr/>
          <p:nvPr/>
        </p:nvGrpSpPr>
        <p:grpSpPr>
          <a:xfrm flipH="1">
            <a:off x="-93625" y="2521475"/>
            <a:ext cx="4993500" cy="0"/>
            <a:chOff x="2220050" y="1547100"/>
            <a:chExt cx="4993500" cy="0"/>
          </a:xfrm>
        </p:grpSpPr>
        <p:cxnSp>
          <p:nvCxnSpPr>
            <p:cNvPr id="282" name="Google Shape;282;p41"/>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283" name="Google Shape;283;p41"/>
            <p:cNvCxnSpPr/>
            <p:nvPr/>
          </p:nvCxnSpPr>
          <p:spPr>
            <a:xfrm>
              <a:off x="2684450" y="1547100"/>
              <a:ext cx="4529100" cy="0"/>
            </a:xfrm>
            <a:prstGeom prst="straightConnector1">
              <a:avLst/>
            </a:prstGeom>
            <a:noFill/>
            <a:ln cap="flat" cmpd="sng" w="9525">
              <a:solidFill>
                <a:schemeClr val="dk1"/>
              </a:solidFill>
              <a:prstDash val="solid"/>
              <a:round/>
              <a:headEnd len="med" w="med" type="none"/>
              <a:tailEnd len="med" w="med" type="none"/>
            </a:ln>
          </p:spPr>
        </p:cxnSp>
      </p:grpSp>
      <p:pic>
        <p:nvPicPr>
          <p:cNvPr id="284" name="Google Shape;284;p41"/>
          <p:cNvPicPr preferRelativeResize="0"/>
          <p:nvPr/>
        </p:nvPicPr>
        <p:blipFill rotWithShape="1">
          <a:blip r:embed="rId3">
            <a:alphaModFix/>
          </a:blip>
          <a:srcRect b="13378" l="0" r="0" t="-1740"/>
          <a:stretch/>
        </p:blipFill>
        <p:spPr>
          <a:xfrm>
            <a:off x="6476975" y="1472175"/>
            <a:ext cx="2247250" cy="1985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68"/>
          <p:cNvPicPr preferRelativeResize="0"/>
          <p:nvPr/>
        </p:nvPicPr>
        <p:blipFill>
          <a:blip r:embed="rId3">
            <a:alphaModFix/>
          </a:blip>
          <a:stretch>
            <a:fillRect/>
          </a:stretch>
        </p:blipFill>
        <p:spPr>
          <a:xfrm>
            <a:off x="2214075" y="0"/>
            <a:ext cx="6219101" cy="4812049"/>
          </a:xfrm>
          <a:prstGeom prst="rect">
            <a:avLst/>
          </a:prstGeom>
          <a:noFill/>
          <a:ln>
            <a:noFill/>
          </a:ln>
        </p:spPr>
      </p:pic>
      <p:sp>
        <p:nvSpPr>
          <p:cNvPr id="600" name="Google Shape;600;p68"/>
          <p:cNvSpPr txBox="1"/>
          <p:nvPr>
            <p:ph type="title"/>
          </p:nvPr>
        </p:nvSpPr>
        <p:spPr>
          <a:xfrm>
            <a:off x="75875" y="2244050"/>
            <a:ext cx="2489700" cy="15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Empathy Map 1</a:t>
            </a:r>
            <a:endParaRPr sz="1600"/>
          </a:p>
          <a:p>
            <a:pPr indent="0" lvl="0" marL="0" rtl="0" algn="l">
              <a:spcBef>
                <a:spcPts val="0"/>
              </a:spcBef>
              <a:spcAft>
                <a:spcPts val="0"/>
              </a:spcAft>
              <a:buNone/>
            </a:pPr>
            <a:r>
              <a:t/>
            </a:r>
            <a:endParaRPr sz="1600"/>
          </a:p>
        </p:txBody>
      </p:sp>
      <p:sp>
        <p:nvSpPr>
          <p:cNvPr id="601" name="Google Shape;601;p68"/>
          <p:cNvSpPr/>
          <p:nvPr/>
        </p:nvSpPr>
        <p:spPr>
          <a:xfrm>
            <a:off x="4969575" y="2753975"/>
            <a:ext cx="692400" cy="24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Poppins"/>
                <a:ea typeface="Poppins"/>
                <a:cs typeface="Poppins"/>
                <a:sym typeface="Poppins"/>
              </a:rPr>
              <a:t>Interviewee 3</a:t>
            </a:r>
            <a:endParaRPr sz="600">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69"/>
          <p:cNvPicPr preferRelativeResize="0"/>
          <p:nvPr/>
        </p:nvPicPr>
        <p:blipFill>
          <a:blip r:embed="rId3">
            <a:alphaModFix amt="37000"/>
          </a:blip>
          <a:stretch>
            <a:fillRect/>
          </a:stretch>
        </p:blipFill>
        <p:spPr>
          <a:xfrm>
            <a:off x="2214075" y="0"/>
            <a:ext cx="6219101" cy="4812049"/>
          </a:xfrm>
          <a:prstGeom prst="rect">
            <a:avLst/>
          </a:prstGeom>
          <a:noFill/>
          <a:ln>
            <a:noFill/>
          </a:ln>
        </p:spPr>
      </p:pic>
      <p:sp>
        <p:nvSpPr>
          <p:cNvPr id="607" name="Google Shape;607;p69"/>
          <p:cNvSpPr txBox="1"/>
          <p:nvPr>
            <p:ph type="title"/>
          </p:nvPr>
        </p:nvSpPr>
        <p:spPr>
          <a:xfrm>
            <a:off x="75875" y="2244050"/>
            <a:ext cx="2489700" cy="15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Key Insights</a:t>
            </a:r>
            <a:endParaRPr sz="1600"/>
          </a:p>
          <a:p>
            <a:pPr indent="0" lvl="0" marL="0" rtl="0" algn="l">
              <a:spcBef>
                <a:spcPts val="0"/>
              </a:spcBef>
              <a:spcAft>
                <a:spcPts val="0"/>
              </a:spcAft>
              <a:buNone/>
            </a:pPr>
            <a:r>
              <a:t/>
            </a:r>
            <a:endParaRPr sz="1600"/>
          </a:p>
        </p:txBody>
      </p:sp>
      <p:sp>
        <p:nvSpPr>
          <p:cNvPr id="608" name="Google Shape;608;p69"/>
          <p:cNvSpPr/>
          <p:nvPr/>
        </p:nvSpPr>
        <p:spPr>
          <a:xfrm>
            <a:off x="4969575" y="2753975"/>
            <a:ext cx="692400" cy="24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Poppins"/>
                <a:ea typeface="Poppins"/>
                <a:cs typeface="Poppins"/>
                <a:sym typeface="Poppins"/>
              </a:rPr>
              <a:t>Interviewee 3</a:t>
            </a:r>
            <a:endParaRPr sz="600">
              <a:latin typeface="Poppins"/>
              <a:ea typeface="Poppins"/>
              <a:cs typeface="Poppins"/>
              <a:sym typeface="Poppins"/>
            </a:endParaRPr>
          </a:p>
        </p:txBody>
      </p:sp>
      <p:sp>
        <p:nvSpPr>
          <p:cNvPr id="609" name="Google Shape;609;p69"/>
          <p:cNvSpPr/>
          <p:nvPr/>
        </p:nvSpPr>
        <p:spPr>
          <a:xfrm>
            <a:off x="2768400" y="518350"/>
            <a:ext cx="1803600" cy="1283400"/>
          </a:xfrm>
          <a:prstGeom prst="foldedCorner">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…s</a:t>
            </a:r>
            <a:r>
              <a:rPr lang="en" sz="1300">
                <a:latin typeface="Lato"/>
                <a:ea typeface="Lato"/>
                <a:cs typeface="Lato"/>
                <a:sym typeface="Lato"/>
              </a:rPr>
              <a:t>tudents overloaded their schedules, made wrong class decisions due to lack of mentorship</a:t>
            </a:r>
            <a:endParaRPr sz="1300">
              <a:latin typeface="Lato"/>
              <a:ea typeface="Lato"/>
              <a:cs typeface="Lato"/>
              <a:sym typeface="Lato"/>
            </a:endParaRPr>
          </a:p>
        </p:txBody>
      </p:sp>
      <p:sp>
        <p:nvSpPr>
          <p:cNvPr id="610" name="Google Shape;610;p69"/>
          <p:cNvSpPr/>
          <p:nvPr/>
        </p:nvSpPr>
        <p:spPr>
          <a:xfrm>
            <a:off x="6009900" y="518350"/>
            <a:ext cx="1803600" cy="1283400"/>
          </a:xfrm>
          <a:prstGeom prst="foldedCorner">
            <a:avLst>
              <a:gd fmla="val 16667" name="adj"/>
            </a:avLst>
          </a:prstGeom>
          <a:solidFill>
            <a:srgbClr val="F4A2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a:t>
            </a:r>
            <a:r>
              <a:rPr lang="en">
                <a:latin typeface="Lato"/>
                <a:ea typeface="Lato"/>
                <a:cs typeface="Lato"/>
                <a:sym typeface="Lato"/>
              </a:rPr>
              <a:t>ounselors are overwhelmed in managing large number of students</a:t>
            </a:r>
            <a:endParaRPr>
              <a:latin typeface="Lato"/>
              <a:ea typeface="Lato"/>
              <a:cs typeface="Lato"/>
              <a:sym typeface="Lato"/>
            </a:endParaRPr>
          </a:p>
        </p:txBody>
      </p:sp>
      <p:sp>
        <p:nvSpPr>
          <p:cNvPr id="611" name="Google Shape;611;p69"/>
          <p:cNvSpPr/>
          <p:nvPr/>
        </p:nvSpPr>
        <p:spPr>
          <a:xfrm>
            <a:off x="2768400" y="2995475"/>
            <a:ext cx="1803600" cy="1283400"/>
          </a:xfrm>
          <a:prstGeom prst="foldedCorner">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…l</a:t>
            </a:r>
            <a:r>
              <a:rPr lang="en">
                <a:latin typeface="Lato"/>
                <a:ea typeface="Lato"/>
                <a:cs typeface="Lato"/>
                <a:sym typeface="Lato"/>
              </a:rPr>
              <a:t>eans more towards me/ the interviewer if I show that I relate to her struggles</a:t>
            </a:r>
            <a:endParaRPr>
              <a:latin typeface="Lato"/>
              <a:ea typeface="Lato"/>
              <a:cs typeface="Lato"/>
              <a:sym typeface="Lato"/>
            </a:endParaRPr>
          </a:p>
        </p:txBody>
      </p:sp>
      <p:sp>
        <p:nvSpPr>
          <p:cNvPr id="612" name="Google Shape;612;p69"/>
          <p:cNvSpPr/>
          <p:nvPr/>
        </p:nvSpPr>
        <p:spPr>
          <a:xfrm>
            <a:off x="6009900" y="2995475"/>
            <a:ext cx="1803600" cy="1283400"/>
          </a:xfrm>
          <a:prstGeom prst="foldedCorner">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…l</a:t>
            </a:r>
            <a:r>
              <a:rPr lang="en" sz="1200">
                <a:latin typeface="Lato"/>
                <a:ea typeface="Lato"/>
                <a:cs typeface="Lato"/>
                <a:sym typeface="Lato"/>
              </a:rPr>
              <a:t>ost and unsupported in navigating their class schedules, college applications, and grad requirements</a:t>
            </a:r>
            <a:endParaRPr sz="12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0"/>
          <p:cNvSpPr txBox="1"/>
          <p:nvPr>
            <p:ph type="title"/>
          </p:nvPr>
        </p:nvSpPr>
        <p:spPr>
          <a:xfrm>
            <a:off x="573475" y="276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4</a:t>
            </a:r>
            <a:endParaRPr/>
          </a:p>
        </p:txBody>
      </p:sp>
      <p:sp>
        <p:nvSpPr>
          <p:cNvPr id="618" name="Google Shape;618;p70"/>
          <p:cNvSpPr txBox="1"/>
          <p:nvPr>
            <p:ph idx="1" type="body"/>
          </p:nvPr>
        </p:nvSpPr>
        <p:spPr>
          <a:xfrm>
            <a:off x="478225" y="849200"/>
            <a:ext cx="4558800" cy="3586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Recent 2024 </a:t>
            </a:r>
            <a:r>
              <a:rPr lang="en" sz="1500"/>
              <a:t>Graduate</a:t>
            </a:r>
            <a:r>
              <a:rPr lang="en" sz="1500"/>
              <a:t> from </a:t>
            </a:r>
            <a:r>
              <a:rPr b="1" lang="en" sz="1500"/>
              <a:t>UC Davis</a:t>
            </a:r>
            <a:endParaRPr b="1" sz="1500"/>
          </a:p>
          <a:p>
            <a:pPr indent="-323850" lvl="0" marL="457200" rtl="0" algn="l">
              <a:lnSpc>
                <a:spcPct val="150000"/>
              </a:lnSpc>
              <a:spcBef>
                <a:spcPts val="0"/>
              </a:spcBef>
              <a:spcAft>
                <a:spcPts val="0"/>
              </a:spcAft>
              <a:buSzPts val="1500"/>
              <a:buChar char="●"/>
            </a:pPr>
            <a:r>
              <a:rPr lang="en" sz="1500"/>
              <a:t>Bay Area Resident </a:t>
            </a:r>
            <a:endParaRPr sz="1500"/>
          </a:p>
          <a:p>
            <a:pPr indent="-323850" lvl="0" marL="457200" rtl="0" algn="l">
              <a:lnSpc>
                <a:spcPct val="150000"/>
              </a:lnSpc>
              <a:spcBef>
                <a:spcPts val="0"/>
              </a:spcBef>
              <a:spcAft>
                <a:spcPts val="0"/>
              </a:spcAft>
              <a:buSzPts val="1500"/>
              <a:buChar char="●"/>
            </a:pPr>
            <a:r>
              <a:rPr lang="en" sz="1500"/>
              <a:t>BS in Environmental Science and Management and a minor in Environmental Policy Analysis and Planning</a:t>
            </a:r>
            <a:endParaRPr sz="1500"/>
          </a:p>
          <a:p>
            <a:pPr indent="-323850" lvl="0" marL="457200" rtl="0" algn="l">
              <a:lnSpc>
                <a:spcPct val="150000"/>
              </a:lnSpc>
              <a:spcBef>
                <a:spcPts val="0"/>
              </a:spcBef>
              <a:spcAft>
                <a:spcPts val="0"/>
              </a:spcAft>
              <a:buSzPts val="1500"/>
              <a:buChar char="●"/>
            </a:pPr>
            <a:r>
              <a:rPr lang="en" sz="1500"/>
              <a:t>Works for National Zoning Atlas, related to Urban Planning </a:t>
            </a:r>
            <a:endParaRPr sz="1500"/>
          </a:p>
        </p:txBody>
      </p:sp>
      <p:pic>
        <p:nvPicPr>
          <p:cNvPr id="619" name="Google Shape;619;p70"/>
          <p:cNvPicPr preferRelativeResize="0"/>
          <p:nvPr/>
        </p:nvPicPr>
        <p:blipFill>
          <a:blip r:embed="rId3">
            <a:alphaModFix/>
          </a:blip>
          <a:stretch>
            <a:fillRect/>
          </a:stretch>
        </p:blipFill>
        <p:spPr>
          <a:xfrm>
            <a:off x="4910859" y="151225"/>
            <a:ext cx="3936900" cy="2624600"/>
          </a:xfrm>
          <a:prstGeom prst="rect">
            <a:avLst/>
          </a:prstGeom>
          <a:noFill/>
          <a:ln cap="flat" cmpd="sng" w="28575">
            <a:solidFill>
              <a:schemeClr val="dk2"/>
            </a:solidFill>
            <a:prstDash val="solid"/>
            <a:round/>
            <a:headEnd len="sm" w="sm" type="none"/>
            <a:tailEnd len="sm" w="sm" type="none"/>
          </a:ln>
        </p:spPr>
      </p:pic>
      <p:pic>
        <p:nvPicPr>
          <p:cNvPr id="620" name="Google Shape;620;p70"/>
          <p:cNvPicPr preferRelativeResize="0"/>
          <p:nvPr/>
        </p:nvPicPr>
        <p:blipFill>
          <a:blip r:embed="rId4">
            <a:alphaModFix/>
          </a:blip>
          <a:stretch>
            <a:fillRect/>
          </a:stretch>
        </p:blipFill>
        <p:spPr>
          <a:xfrm>
            <a:off x="4874412" y="3117625"/>
            <a:ext cx="3802175" cy="1069643"/>
          </a:xfrm>
          <a:prstGeom prst="rect">
            <a:avLst/>
          </a:prstGeom>
          <a:noFill/>
          <a:ln>
            <a:noFill/>
          </a:ln>
        </p:spPr>
      </p:pic>
      <p:sp>
        <p:nvSpPr>
          <p:cNvPr id="621" name="Google Shape;621;p70"/>
          <p:cNvSpPr txBox="1"/>
          <p:nvPr/>
        </p:nvSpPr>
        <p:spPr>
          <a:xfrm>
            <a:off x="6194025" y="2792825"/>
            <a:ext cx="189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Poppins"/>
                <a:ea typeface="Poppins"/>
                <a:cs typeface="Poppins"/>
                <a:sym typeface="Poppins"/>
              </a:rPr>
              <a:t>Adobe Stock Image</a:t>
            </a:r>
            <a:endParaRPr sz="800">
              <a:solidFill>
                <a:schemeClr val="dk1"/>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71"/>
          <p:cNvPicPr preferRelativeResize="0"/>
          <p:nvPr/>
        </p:nvPicPr>
        <p:blipFill rotWithShape="1">
          <a:blip r:embed="rId3">
            <a:alphaModFix/>
          </a:blip>
          <a:srcRect b="19098" l="0" r="0" t="20881"/>
          <a:stretch/>
        </p:blipFill>
        <p:spPr>
          <a:xfrm>
            <a:off x="5986550" y="341775"/>
            <a:ext cx="2855750" cy="3714852"/>
          </a:xfrm>
          <a:prstGeom prst="rect">
            <a:avLst/>
          </a:prstGeom>
          <a:noFill/>
          <a:ln cap="flat" cmpd="sng" w="28575">
            <a:solidFill>
              <a:schemeClr val="dk2"/>
            </a:solidFill>
            <a:prstDash val="solid"/>
            <a:round/>
            <a:headEnd len="sm" w="sm" type="none"/>
            <a:tailEnd len="sm" w="sm" type="none"/>
          </a:ln>
        </p:spPr>
      </p:pic>
      <p:sp>
        <p:nvSpPr>
          <p:cNvPr id="627" name="Google Shape;627;p71"/>
          <p:cNvSpPr txBox="1"/>
          <p:nvPr>
            <p:ph type="title"/>
          </p:nvPr>
        </p:nvSpPr>
        <p:spPr>
          <a:xfrm>
            <a:off x="500200" y="107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4 Details</a:t>
            </a:r>
            <a:endParaRPr/>
          </a:p>
        </p:txBody>
      </p:sp>
      <p:sp>
        <p:nvSpPr>
          <p:cNvPr id="628" name="Google Shape;628;p71"/>
          <p:cNvSpPr txBox="1"/>
          <p:nvPr>
            <p:ph idx="1" type="body"/>
          </p:nvPr>
        </p:nvSpPr>
        <p:spPr>
          <a:xfrm>
            <a:off x="500200" y="642900"/>
            <a:ext cx="5302500" cy="3499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Friend of a friend from the Bay</a:t>
            </a:r>
            <a:endParaRPr/>
          </a:p>
          <a:p>
            <a:pPr indent="-304800" lvl="0" marL="457200" rtl="0" algn="l">
              <a:lnSpc>
                <a:spcPct val="115000"/>
              </a:lnSpc>
              <a:spcBef>
                <a:spcPts val="0"/>
              </a:spcBef>
              <a:spcAft>
                <a:spcPts val="0"/>
              </a:spcAft>
              <a:buSzPts val="1200"/>
              <a:buChar char="●"/>
            </a:pPr>
            <a:r>
              <a:rPr lang="en"/>
              <a:t>Met at a </a:t>
            </a:r>
            <a:r>
              <a:rPr b="1" lang="en"/>
              <a:t>park nearby</a:t>
            </a:r>
            <a:r>
              <a:rPr lang="en"/>
              <a:t> their residence</a:t>
            </a:r>
            <a:r>
              <a:rPr lang="en"/>
              <a:t> </a:t>
            </a:r>
            <a:endParaRPr/>
          </a:p>
          <a:p>
            <a:pPr indent="-304800" lvl="0" marL="457200" rtl="0" algn="l">
              <a:lnSpc>
                <a:spcPct val="115000"/>
              </a:lnSpc>
              <a:spcBef>
                <a:spcPts val="0"/>
              </a:spcBef>
              <a:spcAft>
                <a:spcPts val="0"/>
              </a:spcAft>
              <a:buSzPts val="1200"/>
              <a:buChar char="●"/>
            </a:pPr>
            <a:r>
              <a:rPr lang="en"/>
              <a:t>Built </a:t>
            </a:r>
            <a:r>
              <a:rPr lang="en"/>
              <a:t>rapport over lunch first and came back to part to do the interview </a:t>
            </a:r>
            <a:endParaRPr/>
          </a:p>
          <a:p>
            <a:pPr indent="-304800" lvl="0" marL="457200" rtl="0" algn="l">
              <a:lnSpc>
                <a:spcPct val="115000"/>
              </a:lnSpc>
              <a:spcBef>
                <a:spcPts val="0"/>
              </a:spcBef>
              <a:spcAft>
                <a:spcPts val="0"/>
              </a:spcAft>
              <a:buSzPts val="1200"/>
              <a:buChar char="●"/>
            </a:pPr>
            <a:r>
              <a:rPr lang="en"/>
              <a:t>Diego as interviewer and AJ as the note taker </a:t>
            </a:r>
            <a:endParaRPr/>
          </a:p>
          <a:p>
            <a:pPr indent="-304800" lvl="0" marL="457200" rtl="0" algn="l">
              <a:lnSpc>
                <a:spcPct val="115000"/>
              </a:lnSpc>
              <a:spcBef>
                <a:spcPts val="0"/>
              </a:spcBef>
              <a:spcAft>
                <a:spcPts val="0"/>
              </a:spcAft>
              <a:buSzPts val="1200"/>
              <a:buChar char="●"/>
            </a:pPr>
            <a:r>
              <a:rPr lang="en"/>
              <a:t>Consented to audio and video recording, but only recorded audio on bench</a:t>
            </a:r>
            <a:endParaRPr/>
          </a:p>
          <a:p>
            <a:pPr indent="-304800" lvl="0" marL="457200" rtl="0" algn="l">
              <a:lnSpc>
                <a:spcPct val="115000"/>
              </a:lnSpc>
              <a:spcBef>
                <a:spcPts val="0"/>
              </a:spcBef>
              <a:spcAft>
                <a:spcPts val="0"/>
              </a:spcAft>
              <a:buSzPts val="1200"/>
              <a:buChar char="●"/>
            </a:pPr>
            <a:r>
              <a:rPr lang="en"/>
              <a:t>Interview was 48 minutes long</a:t>
            </a:r>
            <a:endParaRPr/>
          </a:p>
          <a:p>
            <a:pPr indent="-304800" lvl="0" marL="457200" rtl="0" algn="l">
              <a:lnSpc>
                <a:spcPct val="115000"/>
              </a:lnSpc>
              <a:spcBef>
                <a:spcPts val="0"/>
              </a:spcBef>
              <a:spcAft>
                <a:spcPts val="0"/>
              </a:spcAft>
              <a:buSzPts val="1200"/>
              <a:buChar char="●"/>
            </a:pPr>
            <a:r>
              <a:rPr lang="en"/>
              <a:t>Participant was compensated by paying for their lunch (as agreed upon)</a:t>
            </a:r>
            <a:endParaRPr/>
          </a:p>
          <a:p>
            <a:pPr indent="-304800" lvl="0" marL="457200" rtl="0" algn="l">
              <a:lnSpc>
                <a:spcPct val="115000"/>
              </a:lnSpc>
              <a:spcBef>
                <a:spcPts val="0"/>
              </a:spcBef>
              <a:spcAft>
                <a:spcPts val="0"/>
              </a:spcAft>
              <a:buSzPts val="1200"/>
              <a:buChar char="●"/>
            </a:pPr>
            <a:r>
              <a:rPr lang="en"/>
              <a:t>Asked questions about their experiences from the start of college through graduation and into their job search and employment</a:t>
            </a:r>
            <a:endParaRPr/>
          </a:p>
          <a:p>
            <a:pPr indent="-304800" lvl="0" marL="457200" rtl="0" algn="l">
              <a:lnSpc>
                <a:spcPct val="115000"/>
              </a:lnSpc>
              <a:spcBef>
                <a:spcPts val="0"/>
              </a:spcBef>
              <a:spcAft>
                <a:spcPts val="0"/>
              </a:spcAft>
              <a:buSzPts val="1200"/>
              <a:buChar char="●"/>
            </a:pPr>
            <a:r>
              <a:rPr lang="en"/>
              <a:t>Otter.ai used for transcribing into text </a:t>
            </a:r>
            <a:endParaRPr/>
          </a:p>
        </p:txBody>
      </p:sp>
      <p:sp>
        <p:nvSpPr>
          <p:cNvPr id="629" name="Google Shape;629;p71"/>
          <p:cNvSpPr txBox="1"/>
          <p:nvPr/>
        </p:nvSpPr>
        <p:spPr>
          <a:xfrm>
            <a:off x="5986561" y="4076054"/>
            <a:ext cx="427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Lato"/>
                <a:ea typeface="Lato"/>
                <a:cs typeface="Lato"/>
                <a:sym typeface="Lato"/>
              </a:rPr>
              <a:t>Image of us at restaurant with faces blurred </a:t>
            </a:r>
            <a:endParaRPr sz="1100">
              <a:solidFill>
                <a:schemeClr val="accen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2"/>
          <p:cNvSpPr txBox="1"/>
          <p:nvPr>
            <p:ph type="title"/>
          </p:nvPr>
        </p:nvSpPr>
        <p:spPr>
          <a:xfrm>
            <a:off x="202625" y="2189775"/>
            <a:ext cx="2489700" cy="15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Empathy Map 4</a:t>
            </a:r>
            <a:endParaRPr sz="1600"/>
          </a:p>
          <a:p>
            <a:pPr indent="0" lvl="0" marL="0" rtl="0" algn="l">
              <a:spcBef>
                <a:spcPts val="0"/>
              </a:spcBef>
              <a:spcAft>
                <a:spcPts val="0"/>
              </a:spcAft>
              <a:buNone/>
            </a:pPr>
            <a:r>
              <a:t/>
            </a:r>
            <a:endParaRPr sz="1600"/>
          </a:p>
        </p:txBody>
      </p:sp>
      <p:pic>
        <p:nvPicPr>
          <p:cNvPr id="635" name="Google Shape;635;p72"/>
          <p:cNvPicPr preferRelativeResize="0"/>
          <p:nvPr/>
        </p:nvPicPr>
        <p:blipFill>
          <a:blip r:embed="rId3">
            <a:alphaModFix/>
          </a:blip>
          <a:stretch>
            <a:fillRect/>
          </a:stretch>
        </p:blipFill>
        <p:spPr>
          <a:xfrm>
            <a:off x="2339433" y="0"/>
            <a:ext cx="6084925" cy="4703350"/>
          </a:xfrm>
          <a:prstGeom prst="rect">
            <a:avLst/>
          </a:prstGeom>
          <a:noFill/>
          <a:ln>
            <a:noFill/>
          </a:ln>
        </p:spPr>
      </p:pic>
      <p:grpSp>
        <p:nvGrpSpPr>
          <p:cNvPr id="636" name="Google Shape;636;p72"/>
          <p:cNvGrpSpPr/>
          <p:nvPr/>
        </p:nvGrpSpPr>
        <p:grpSpPr>
          <a:xfrm>
            <a:off x="5072596" y="1948484"/>
            <a:ext cx="557796" cy="613570"/>
            <a:chOff x="-52887125" y="2686975"/>
            <a:chExt cx="279625" cy="318225"/>
          </a:xfrm>
        </p:grpSpPr>
        <p:sp>
          <p:nvSpPr>
            <p:cNvPr id="637" name="Google Shape;637;p72"/>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2"/>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2"/>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2"/>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72"/>
          <p:cNvGrpSpPr/>
          <p:nvPr/>
        </p:nvGrpSpPr>
        <p:grpSpPr>
          <a:xfrm>
            <a:off x="5072608" y="1948484"/>
            <a:ext cx="557796" cy="613570"/>
            <a:chOff x="-52887125" y="2686975"/>
            <a:chExt cx="279625" cy="318225"/>
          </a:xfrm>
        </p:grpSpPr>
        <p:sp>
          <p:nvSpPr>
            <p:cNvPr id="642" name="Google Shape;642;p72"/>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2"/>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2"/>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2"/>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72"/>
          <p:cNvGrpSpPr/>
          <p:nvPr/>
        </p:nvGrpSpPr>
        <p:grpSpPr>
          <a:xfrm>
            <a:off x="5102996" y="1925659"/>
            <a:ext cx="557796" cy="613570"/>
            <a:chOff x="-52887125" y="2686975"/>
            <a:chExt cx="279625" cy="318225"/>
          </a:xfrm>
        </p:grpSpPr>
        <p:sp>
          <p:nvSpPr>
            <p:cNvPr id="647" name="Google Shape;647;p72"/>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2"/>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2"/>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2"/>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1" name="Google Shape;651;p72"/>
          <p:cNvPicPr preferRelativeResize="0"/>
          <p:nvPr/>
        </p:nvPicPr>
        <p:blipFill>
          <a:blip r:embed="rId4">
            <a:alphaModFix/>
          </a:blip>
          <a:stretch>
            <a:fillRect/>
          </a:stretch>
        </p:blipFill>
        <p:spPr>
          <a:xfrm>
            <a:off x="5029950" y="2673350"/>
            <a:ext cx="733100" cy="276325"/>
          </a:xfrm>
          <a:prstGeom prst="rect">
            <a:avLst/>
          </a:prstGeom>
          <a:noFill/>
          <a:ln>
            <a:noFill/>
          </a:ln>
        </p:spPr>
      </p:pic>
      <p:sp>
        <p:nvSpPr>
          <p:cNvPr id="652" name="Google Shape;652;p72"/>
          <p:cNvSpPr txBox="1"/>
          <p:nvPr/>
        </p:nvSpPr>
        <p:spPr>
          <a:xfrm>
            <a:off x="5029950" y="2599400"/>
            <a:ext cx="9525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1"/>
                </a:solidFill>
                <a:latin typeface="Poppins"/>
                <a:ea typeface="Poppins"/>
                <a:cs typeface="Poppins"/>
                <a:sym typeface="Poppins"/>
              </a:rPr>
              <a:t>         </a:t>
            </a:r>
            <a:r>
              <a:rPr b="1" lang="en" sz="700">
                <a:solidFill>
                  <a:schemeClr val="dk1"/>
                </a:solidFill>
                <a:latin typeface="Poppins"/>
                <a:ea typeface="Poppins"/>
                <a:cs typeface="Poppins"/>
                <a:sym typeface="Poppins"/>
              </a:rPr>
              <a:t>Sofia</a:t>
            </a:r>
            <a:endParaRPr b="1" sz="700">
              <a:solidFill>
                <a:schemeClr val="dk1"/>
              </a:solidFill>
              <a:latin typeface="Poppins"/>
              <a:ea typeface="Poppins"/>
              <a:cs typeface="Poppins"/>
              <a:sym typeface="Poppins"/>
            </a:endParaRPr>
          </a:p>
          <a:p>
            <a:pPr indent="0" lvl="0" marL="0" rtl="0" algn="l">
              <a:spcBef>
                <a:spcPts val="0"/>
              </a:spcBef>
              <a:spcAft>
                <a:spcPts val="0"/>
              </a:spcAft>
              <a:buNone/>
            </a:pPr>
            <a:r>
              <a:rPr b="1" lang="en" sz="700">
                <a:solidFill>
                  <a:schemeClr val="dk1"/>
                </a:solidFill>
                <a:latin typeface="Poppins"/>
                <a:ea typeface="Poppins"/>
                <a:cs typeface="Poppins"/>
                <a:sym typeface="Poppins"/>
              </a:rPr>
              <a:t>(Pseudonym)</a:t>
            </a:r>
            <a:endParaRPr b="1" sz="700">
              <a:solidFill>
                <a:schemeClr val="dk1"/>
              </a:solidFill>
              <a:latin typeface="Poppins"/>
              <a:ea typeface="Poppins"/>
              <a:cs typeface="Poppins"/>
              <a:sym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3"/>
          <p:cNvSpPr txBox="1"/>
          <p:nvPr>
            <p:ph type="title"/>
          </p:nvPr>
        </p:nvSpPr>
        <p:spPr>
          <a:xfrm>
            <a:off x="244950" y="2168625"/>
            <a:ext cx="2489700" cy="15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Key Insights </a:t>
            </a:r>
            <a:endParaRPr sz="1600"/>
          </a:p>
          <a:p>
            <a:pPr indent="0" lvl="0" marL="0" rtl="0" algn="l">
              <a:spcBef>
                <a:spcPts val="0"/>
              </a:spcBef>
              <a:spcAft>
                <a:spcPts val="0"/>
              </a:spcAft>
              <a:buNone/>
            </a:pPr>
            <a:r>
              <a:t/>
            </a:r>
            <a:endParaRPr sz="1600"/>
          </a:p>
        </p:txBody>
      </p:sp>
      <p:pic>
        <p:nvPicPr>
          <p:cNvPr id="658" name="Google Shape;658;p73"/>
          <p:cNvPicPr preferRelativeResize="0"/>
          <p:nvPr/>
        </p:nvPicPr>
        <p:blipFill>
          <a:blip r:embed="rId3">
            <a:alphaModFix amt="35000"/>
          </a:blip>
          <a:stretch>
            <a:fillRect/>
          </a:stretch>
        </p:blipFill>
        <p:spPr>
          <a:xfrm>
            <a:off x="2339433" y="0"/>
            <a:ext cx="6084925" cy="4703350"/>
          </a:xfrm>
          <a:prstGeom prst="rect">
            <a:avLst/>
          </a:prstGeom>
          <a:noFill/>
          <a:ln>
            <a:noFill/>
          </a:ln>
        </p:spPr>
      </p:pic>
      <p:grpSp>
        <p:nvGrpSpPr>
          <p:cNvPr id="659" name="Google Shape;659;p73"/>
          <p:cNvGrpSpPr/>
          <p:nvPr/>
        </p:nvGrpSpPr>
        <p:grpSpPr>
          <a:xfrm>
            <a:off x="5072596" y="1948484"/>
            <a:ext cx="557796" cy="613570"/>
            <a:chOff x="-52887125" y="2686975"/>
            <a:chExt cx="279625" cy="318225"/>
          </a:xfrm>
        </p:grpSpPr>
        <p:sp>
          <p:nvSpPr>
            <p:cNvPr id="660" name="Google Shape;660;p73"/>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3"/>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3"/>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3"/>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73"/>
          <p:cNvGrpSpPr/>
          <p:nvPr/>
        </p:nvGrpSpPr>
        <p:grpSpPr>
          <a:xfrm>
            <a:off x="5072608" y="1948484"/>
            <a:ext cx="557796" cy="613570"/>
            <a:chOff x="-52887125" y="2686975"/>
            <a:chExt cx="279625" cy="318225"/>
          </a:xfrm>
        </p:grpSpPr>
        <p:sp>
          <p:nvSpPr>
            <p:cNvPr id="665" name="Google Shape;665;p73"/>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3"/>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3"/>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3"/>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73"/>
          <p:cNvGrpSpPr/>
          <p:nvPr/>
        </p:nvGrpSpPr>
        <p:grpSpPr>
          <a:xfrm>
            <a:off x="5102996" y="1948484"/>
            <a:ext cx="557796" cy="613570"/>
            <a:chOff x="-52887125" y="2686975"/>
            <a:chExt cx="279625" cy="318225"/>
          </a:xfrm>
        </p:grpSpPr>
        <p:sp>
          <p:nvSpPr>
            <p:cNvPr id="670" name="Google Shape;670;p73"/>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3"/>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3"/>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3"/>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4" name="Google Shape;674;p73"/>
          <p:cNvPicPr preferRelativeResize="0"/>
          <p:nvPr/>
        </p:nvPicPr>
        <p:blipFill>
          <a:blip r:embed="rId4">
            <a:alphaModFix/>
          </a:blip>
          <a:stretch>
            <a:fillRect/>
          </a:stretch>
        </p:blipFill>
        <p:spPr>
          <a:xfrm>
            <a:off x="5029950" y="2673350"/>
            <a:ext cx="733100" cy="276325"/>
          </a:xfrm>
          <a:prstGeom prst="rect">
            <a:avLst/>
          </a:prstGeom>
          <a:noFill/>
          <a:ln>
            <a:noFill/>
          </a:ln>
        </p:spPr>
      </p:pic>
      <p:sp>
        <p:nvSpPr>
          <p:cNvPr id="675" name="Google Shape;675;p73"/>
          <p:cNvSpPr txBox="1"/>
          <p:nvPr/>
        </p:nvSpPr>
        <p:spPr>
          <a:xfrm>
            <a:off x="5029950" y="2599400"/>
            <a:ext cx="9525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1"/>
                </a:solidFill>
                <a:latin typeface="Poppins"/>
                <a:ea typeface="Poppins"/>
                <a:cs typeface="Poppins"/>
                <a:sym typeface="Poppins"/>
              </a:rPr>
              <a:t>         Sofia</a:t>
            </a:r>
            <a:endParaRPr b="1" sz="700">
              <a:solidFill>
                <a:schemeClr val="dk1"/>
              </a:solidFill>
              <a:latin typeface="Poppins"/>
              <a:ea typeface="Poppins"/>
              <a:cs typeface="Poppins"/>
              <a:sym typeface="Poppins"/>
            </a:endParaRPr>
          </a:p>
          <a:p>
            <a:pPr indent="0" lvl="0" marL="0" rtl="0" algn="l">
              <a:spcBef>
                <a:spcPts val="0"/>
              </a:spcBef>
              <a:spcAft>
                <a:spcPts val="0"/>
              </a:spcAft>
              <a:buNone/>
            </a:pPr>
            <a:r>
              <a:rPr b="1" lang="en" sz="700">
                <a:solidFill>
                  <a:schemeClr val="dk1"/>
                </a:solidFill>
                <a:latin typeface="Poppins"/>
                <a:ea typeface="Poppins"/>
                <a:cs typeface="Poppins"/>
                <a:sym typeface="Poppins"/>
              </a:rPr>
              <a:t>(Pseudonym)</a:t>
            </a:r>
            <a:endParaRPr b="1" sz="700">
              <a:solidFill>
                <a:schemeClr val="dk1"/>
              </a:solidFill>
              <a:latin typeface="Poppins"/>
              <a:ea typeface="Poppins"/>
              <a:cs typeface="Poppins"/>
              <a:sym typeface="Poppins"/>
            </a:endParaRPr>
          </a:p>
        </p:txBody>
      </p:sp>
      <p:pic>
        <p:nvPicPr>
          <p:cNvPr id="676" name="Google Shape;676;p73"/>
          <p:cNvPicPr preferRelativeResize="0"/>
          <p:nvPr/>
        </p:nvPicPr>
        <p:blipFill>
          <a:blip r:embed="rId5">
            <a:alphaModFix/>
          </a:blip>
          <a:stretch>
            <a:fillRect/>
          </a:stretch>
        </p:blipFill>
        <p:spPr>
          <a:xfrm>
            <a:off x="3317800" y="2949675"/>
            <a:ext cx="1184881" cy="1176225"/>
          </a:xfrm>
          <a:prstGeom prst="rect">
            <a:avLst/>
          </a:prstGeom>
          <a:noFill/>
          <a:ln>
            <a:noFill/>
          </a:ln>
        </p:spPr>
      </p:pic>
      <p:pic>
        <p:nvPicPr>
          <p:cNvPr id="677" name="Google Shape;677;p73"/>
          <p:cNvPicPr preferRelativeResize="0"/>
          <p:nvPr/>
        </p:nvPicPr>
        <p:blipFill>
          <a:blip r:embed="rId6">
            <a:alphaModFix/>
          </a:blip>
          <a:stretch>
            <a:fillRect/>
          </a:stretch>
        </p:blipFill>
        <p:spPr>
          <a:xfrm>
            <a:off x="6579375" y="3111575"/>
            <a:ext cx="1142370" cy="1176225"/>
          </a:xfrm>
          <a:prstGeom prst="rect">
            <a:avLst/>
          </a:prstGeom>
          <a:noFill/>
          <a:ln>
            <a:noFill/>
          </a:ln>
        </p:spPr>
      </p:pic>
      <p:pic>
        <p:nvPicPr>
          <p:cNvPr id="678" name="Google Shape;678;p73"/>
          <p:cNvPicPr preferRelativeResize="0"/>
          <p:nvPr/>
        </p:nvPicPr>
        <p:blipFill>
          <a:blip r:embed="rId7">
            <a:alphaModFix/>
          </a:blip>
          <a:stretch>
            <a:fillRect/>
          </a:stretch>
        </p:blipFill>
        <p:spPr>
          <a:xfrm>
            <a:off x="6425426" y="638725"/>
            <a:ext cx="1142375" cy="1158854"/>
          </a:xfrm>
          <a:prstGeom prst="rect">
            <a:avLst/>
          </a:prstGeom>
          <a:noFill/>
          <a:ln>
            <a:noFill/>
          </a:ln>
        </p:spPr>
      </p:pic>
      <p:pic>
        <p:nvPicPr>
          <p:cNvPr id="679" name="Google Shape;679;p73"/>
          <p:cNvPicPr preferRelativeResize="0"/>
          <p:nvPr/>
        </p:nvPicPr>
        <p:blipFill>
          <a:blip r:embed="rId8">
            <a:alphaModFix/>
          </a:blip>
          <a:stretch>
            <a:fillRect/>
          </a:stretch>
        </p:blipFill>
        <p:spPr>
          <a:xfrm>
            <a:off x="3317788" y="638725"/>
            <a:ext cx="1103750" cy="110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Meet The Team!</a:t>
            </a:r>
            <a:endParaRPr>
              <a:solidFill>
                <a:schemeClr val="dk1"/>
              </a:solidFill>
            </a:endParaRPr>
          </a:p>
        </p:txBody>
      </p:sp>
      <p:grpSp>
        <p:nvGrpSpPr>
          <p:cNvPr id="290" name="Google Shape;290;p42"/>
          <p:cNvGrpSpPr/>
          <p:nvPr/>
        </p:nvGrpSpPr>
        <p:grpSpPr>
          <a:xfrm>
            <a:off x="2574750" y="1169375"/>
            <a:ext cx="1900200" cy="3562800"/>
            <a:chOff x="2574750" y="1169375"/>
            <a:chExt cx="1900200" cy="3562800"/>
          </a:xfrm>
        </p:grpSpPr>
        <p:sp>
          <p:nvSpPr>
            <p:cNvPr id="291" name="Google Shape;291;p42"/>
            <p:cNvSpPr/>
            <p:nvPr/>
          </p:nvSpPr>
          <p:spPr>
            <a:xfrm>
              <a:off x="2574750" y="1169375"/>
              <a:ext cx="1900200" cy="3562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2"/>
            <p:cNvSpPr/>
            <p:nvPr/>
          </p:nvSpPr>
          <p:spPr>
            <a:xfrm rot="10800000">
              <a:off x="3189800" y="3864700"/>
              <a:ext cx="653175" cy="860750"/>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txBox="1"/>
            <p:nvPr/>
          </p:nvSpPr>
          <p:spPr>
            <a:xfrm>
              <a:off x="2574750" y="1453231"/>
              <a:ext cx="1900200" cy="327900"/>
            </a:xfrm>
            <a:prstGeom prst="rect">
              <a:avLst/>
            </a:prstGeom>
            <a:noFill/>
            <a:ln>
              <a:noFill/>
            </a:ln>
          </p:spPr>
          <p:txBody>
            <a:bodyPr anchorCtr="0" anchor="ctr" bIns="0" lIns="182875" spcFirstLastPara="1" rIns="182875" wrap="square" tIns="0">
              <a:noAutofit/>
            </a:bodyPr>
            <a:lstStyle/>
            <a:p>
              <a:pPr indent="0" lvl="0" marL="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Alexander Yue</a:t>
              </a:r>
              <a:endParaRPr b="1" sz="1600">
                <a:solidFill>
                  <a:schemeClr val="dk1"/>
                </a:solidFill>
                <a:latin typeface="Fira Sans Extra Condensed"/>
                <a:ea typeface="Fira Sans Extra Condensed"/>
                <a:cs typeface="Fira Sans Extra Condensed"/>
                <a:sym typeface="Fira Sans Extra Condensed"/>
              </a:endParaRPr>
            </a:p>
          </p:txBody>
        </p:sp>
        <p:sp>
          <p:nvSpPr>
            <p:cNvPr id="294" name="Google Shape;294;p42"/>
            <p:cNvSpPr txBox="1"/>
            <p:nvPr/>
          </p:nvSpPr>
          <p:spPr>
            <a:xfrm>
              <a:off x="2574750" y="1781138"/>
              <a:ext cx="1900200" cy="752100"/>
            </a:xfrm>
            <a:prstGeom prst="rect">
              <a:avLst/>
            </a:prstGeom>
            <a:noFill/>
            <a:ln>
              <a:noFill/>
            </a:ln>
          </p:spPr>
          <p:txBody>
            <a:bodyPr anchorCtr="0" anchor="ctr" bIns="0" lIns="182875" spcFirstLastPara="1" rIns="182875" wrap="square" tIns="0">
              <a:no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BS Physics</a:t>
              </a:r>
              <a:endParaRPr sz="12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rPr lang="en" sz="1200">
                  <a:solidFill>
                    <a:schemeClr val="dk1"/>
                  </a:solidFill>
                  <a:latin typeface="Roboto"/>
                  <a:ea typeface="Roboto"/>
                  <a:cs typeface="Roboto"/>
                  <a:sym typeface="Roboto"/>
                </a:rPr>
                <a:t>Sacramento, CA</a:t>
              </a:r>
              <a:endParaRPr sz="1200">
                <a:solidFill>
                  <a:schemeClr val="dk1"/>
                </a:solidFill>
                <a:latin typeface="Roboto"/>
                <a:ea typeface="Roboto"/>
                <a:cs typeface="Roboto"/>
                <a:sym typeface="Roboto"/>
              </a:endParaRPr>
            </a:p>
          </p:txBody>
        </p:sp>
        <p:sp>
          <p:nvSpPr>
            <p:cNvPr id="295" name="Google Shape;295;p42"/>
            <p:cNvSpPr txBox="1"/>
            <p:nvPr/>
          </p:nvSpPr>
          <p:spPr>
            <a:xfrm>
              <a:off x="3098100" y="4080345"/>
              <a:ext cx="8535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a:ea typeface="Fira Sans"/>
                  <a:cs typeface="Fira Sans"/>
                  <a:sym typeface="Fira Sans"/>
                </a:rPr>
                <a:t>’27</a:t>
              </a:r>
              <a:endParaRPr b="1" sz="1800">
                <a:solidFill>
                  <a:schemeClr val="dk1"/>
                </a:solidFill>
                <a:latin typeface="Fira Sans"/>
                <a:ea typeface="Fira Sans"/>
                <a:cs typeface="Fira Sans"/>
                <a:sym typeface="Fira Sans"/>
              </a:endParaRPr>
            </a:p>
          </p:txBody>
        </p:sp>
      </p:grpSp>
      <p:grpSp>
        <p:nvGrpSpPr>
          <p:cNvPr id="296" name="Google Shape;296;p42"/>
          <p:cNvGrpSpPr/>
          <p:nvPr/>
        </p:nvGrpSpPr>
        <p:grpSpPr>
          <a:xfrm>
            <a:off x="4669050" y="1169375"/>
            <a:ext cx="1900200" cy="3562800"/>
            <a:chOff x="4669050" y="1169375"/>
            <a:chExt cx="1900200" cy="3562800"/>
          </a:xfrm>
        </p:grpSpPr>
        <p:sp>
          <p:nvSpPr>
            <p:cNvPr id="297" name="Google Shape;297;p42"/>
            <p:cNvSpPr/>
            <p:nvPr/>
          </p:nvSpPr>
          <p:spPr>
            <a:xfrm>
              <a:off x="4669050" y="1169375"/>
              <a:ext cx="1900200" cy="3562800"/>
            </a:xfrm>
            <a:prstGeom prst="round2DiagRect">
              <a:avLst>
                <a:gd fmla="val 16667"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2"/>
            <p:cNvSpPr/>
            <p:nvPr/>
          </p:nvSpPr>
          <p:spPr>
            <a:xfrm>
              <a:off x="5292563" y="1169375"/>
              <a:ext cx="653175" cy="860750"/>
            </a:xfrm>
            <a:prstGeom prst="flowChartOffpageConnector">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2"/>
            <p:cNvSpPr txBox="1"/>
            <p:nvPr/>
          </p:nvSpPr>
          <p:spPr>
            <a:xfrm>
              <a:off x="4669050" y="3443944"/>
              <a:ext cx="1900200" cy="327900"/>
            </a:xfrm>
            <a:prstGeom prst="rect">
              <a:avLst/>
            </a:prstGeom>
            <a:noFill/>
            <a:ln>
              <a:noFill/>
            </a:ln>
          </p:spPr>
          <p:txBody>
            <a:bodyPr anchorCtr="0" anchor="ctr" bIns="0" lIns="182875" spcFirstLastPara="1" rIns="182875" wrap="square" tIns="0">
              <a:noAutofit/>
            </a:bodyPr>
            <a:lstStyle/>
            <a:p>
              <a:pPr indent="0" lvl="0" marL="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Diego Valdez Duran</a:t>
              </a:r>
              <a:endParaRPr b="1" sz="1600">
                <a:solidFill>
                  <a:schemeClr val="dk1"/>
                </a:solidFill>
                <a:latin typeface="Fira Sans Extra Condensed"/>
                <a:ea typeface="Fira Sans Extra Condensed"/>
                <a:cs typeface="Fira Sans Extra Condensed"/>
                <a:sym typeface="Fira Sans Extra Condensed"/>
              </a:endParaRPr>
            </a:p>
          </p:txBody>
        </p:sp>
        <p:sp>
          <p:nvSpPr>
            <p:cNvPr id="300" name="Google Shape;300;p42"/>
            <p:cNvSpPr txBox="1"/>
            <p:nvPr/>
          </p:nvSpPr>
          <p:spPr>
            <a:xfrm>
              <a:off x="4669050" y="3552700"/>
              <a:ext cx="1900200" cy="752100"/>
            </a:xfrm>
            <a:prstGeom prst="rect">
              <a:avLst/>
            </a:prstGeom>
            <a:noFill/>
            <a:ln>
              <a:noFill/>
            </a:ln>
          </p:spPr>
          <p:txBody>
            <a:bodyPr anchorCtr="0" anchor="ctr" bIns="0" lIns="182875" spcFirstLastPara="1" rIns="182875" wrap="square" tIns="0">
              <a:noAutofit/>
            </a:bodyPr>
            <a:lstStyle/>
            <a:p>
              <a:pPr indent="0" lvl="0" marL="0" rtl="0" algn="ctr">
                <a:lnSpc>
                  <a:spcPct val="115000"/>
                </a:lnSpc>
                <a:spcBef>
                  <a:spcPts val="0"/>
                </a:spcBef>
                <a:spcAft>
                  <a:spcPts val="0"/>
                </a:spcAft>
                <a:buNone/>
              </a:pPr>
              <a:r>
                <a:rPr lang="en" sz="1200">
                  <a:solidFill>
                    <a:srgbClr val="191919"/>
                  </a:solidFill>
                  <a:latin typeface="Roboto"/>
                  <a:ea typeface="Roboto"/>
                  <a:cs typeface="Roboto"/>
                  <a:sym typeface="Roboto"/>
                </a:rPr>
                <a:t>Coterm CS</a:t>
              </a:r>
              <a:endParaRPr sz="1200">
                <a:solidFill>
                  <a:srgbClr val="191919"/>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200">
                  <a:solidFill>
                    <a:srgbClr val="191919"/>
                  </a:solidFill>
                  <a:latin typeface="Roboto"/>
                  <a:ea typeface="Roboto"/>
                  <a:cs typeface="Roboto"/>
                  <a:sym typeface="Roboto"/>
                </a:rPr>
                <a:t>Aspen, CO  </a:t>
              </a:r>
              <a:endParaRPr sz="1200">
                <a:solidFill>
                  <a:schemeClr val="dk1"/>
                </a:solidFill>
                <a:latin typeface="Roboto"/>
                <a:ea typeface="Roboto"/>
                <a:cs typeface="Roboto"/>
                <a:sym typeface="Roboto"/>
              </a:endParaRPr>
            </a:p>
          </p:txBody>
        </p:sp>
        <p:sp>
          <p:nvSpPr>
            <p:cNvPr id="301" name="Google Shape;301;p42"/>
            <p:cNvSpPr txBox="1"/>
            <p:nvPr/>
          </p:nvSpPr>
          <p:spPr>
            <a:xfrm>
              <a:off x="5192400" y="1585022"/>
              <a:ext cx="8535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Fira Sans"/>
                  <a:ea typeface="Fira Sans"/>
                  <a:cs typeface="Fira Sans"/>
                  <a:sym typeface="Fira Sans"/>
                </a:rPr>
                <a:t>’25</a:t>
              </a:r>
              <a:endParaRPr b="1" sz="1800">
                <a:solidFill>
                  <a:schemeClr val="dk1"/>
                </a:solidFill>
                <a:latin typeface="Fira Sans"/>
                <a:ea typeface="Fira Sans"/>
                <a:cs typeface="Fira Sans"/>
                <a:sym typeface="Fira Sans"/>
              </a:endParaRPr>
            </a:p>
          </p:txBody>
        </p:sp>
      </p:grpSp>
      <p:grpSp>
        <p:nvGrpSpPr>
          <p:cNvPr id="302" name="Google Shape;302;p42"/>
          <p:cNvGrpSpPr/>
          <p:nvPr/>
        </p:nvGrpSpPr>
        <p:grpSpPr>
          <a:xfrm>
            <a:off x="6535350" y="1169375"/>
            <a:ext cx="2356200" cy="3562800"/>
            <a:chOff x="6535350" y="1169375"/>
            <a:chExt cx="2356200" cy="3562800"/>
          </a:xfrm>
        </p:grpSpPr>
        <p:sp>
          <p:nvSpPr>
            <p:cNvPr id="303" name="Google Shape;303;p42"/>
            <p:cNvSpPr/>
            <p:nvPr/>
          </p:nvSpPr>
          <p:spPr>
            <a:xfrm>
              <a:off x="6786600" y="1169375"/>
              <a:ext cx="1900200" cy="3562800"/>
            </a:xfrm>
            <a:prstGeom prst="round2Diag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2"/>
            <p:cNvSpPr/>
            <p:nvPr/>
          </p:nvSpPr>
          <p:spPr>
            <a:xfrm rot="10800000">
              <a:off x="7395325" y="3864700"/>
              <a:ext cx="653175" cy="860750"/>
            </a:xfrm>
            <a:prstGeom prst="flowChartOffpageConnector">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2"/>
            <p:cNvSpPr txBox="1"/>
            <p:nvPr/>
          </p:nvSpPr>
          <p:spPr>
            <a:xfrm>
              <a:off x="6763350" y="1453231"/>
              <a:ext cx="1900200" cy="327900"/>
            </a:xfrm>
            <a:prstGeom prst="rect">
              <a:avLst/>
            </a:prstGeom>
            <a:noFill/>
            <a:ln>
              <a:noFill/>
            </a:ln>
          </p:spPr>
          <p:txBody>
            <a:bodyPr anchorCtr="0" anchor="ctr" bIns="0" lIns="182875" spcFirstLastPara="1" rIns="182875" wrap="square" tIns="0">
              <a:noAutofit/>
            </a:bodyPr>
            <a:lstStyle/>
            <a:p>
              <a:pPr indent="0" lvl="0" marL="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Evan Hsu</a:t>
              </a:r>
              <a:endParaRPr b="1" sz="1600">
                <a:solidFill>
                  <a:schemeClr val="dk1"/>
                </a:solidFill>
                <a:latin typeface="Fira Sans Extra Condensed"/>
                <a:ea typeface="Fira Sans Extra Condensed"/>
                <a:cs typeface="Fira Sans Extra Condensed"/>
                <a:sym typeface="Fira Sans Extra Condensed"/>
              </a:endParaRPr>
            </a:p>
          </p:txBody>
        </p:sp>
        <p:sp>
          <p:nvSpPr>
            <p:cNvPr id="306" name="Google Shape;306;p42"/>
            <p:cNvSpPr txBox="1"/>
            <p:nvPr/>
          </p:nvSpPr>
          <p:spPr>
            <a:xfrm>
              <a:off x="6535350" y="1544968"/>
              <a:ext cx="2356200" cy="752100"/>
            </a:xfrm>
            <a:prstGeom prst="rect">
              <a:avLst/>
            </a:prstGeom>
            <a:noFill/>
            <a:ln>
              <a:noFill/>
            </a:ln>
          </p:spPr>
          <p:txBody>
            <a:bodyPr anchorCtr="0" anchor="ctr" bIns="0" lIns="182875" spcFirstLastPara="1" rIns="182875" wrap="square" tIns="0">
              <a:noAutofit/>
            </a:bodyPr>
            <a:lstStyle/>
            <a:p>
              <a:pPr indent="0" lvl="0" marL="0" rtl="0" algn="ctr">
                <a:lnSpc>
                  <a:spcPct val="115000"/>
                </a:lnSpc>
                <a:spcBef>
                  <a:spcPts val="0"/>
                </a:spcBef>
                <a:spcAft>
                  <a:spcPts val="0"/>
                </a:spcAft>
                <a:buNone/>
              </a:pPr>
              <a:r>
                <a:rPr lang="en" sz="1200">
                  <a:solidFill>
                    <a:srgbClr val="191919"/>
                  </a:solidFill>
                  <a:latin typeface="Roboto"/>
                  <a:ea typeface="Roboto"/>
                  <a:cs typeface="Roboto"/>
                  <a:sym typeface="Roboto"/>
                </a:rPr>
                <a:t>Coterm</a:t>
              </a:r>
              <a:endParaRPr sz="1200">
                <a:solidFill>
                  <a:srgbClr val="191919"/>
                </a:solidFill>
                <a:latin typeface="Roboto"/>
                <a:ea typeface="Roboto"/>
                <a:cs typeface="Roboto"/>
                <a:sym typeface="Roboto"/>
              </a:endParaRPr>
            </a:p>
            <a:p>
              <a:pPr indent="0" lvl="0" marL="0" rtl="0" algn="ctr">
                <a:lnSpc>
                  <a:spcPct val="115000"/>
                </a:lnSpc>
                <a:spcBef>
                  <a:spcPts val="0"/>
                </a:spcBef>
                <a:spcAft>
                  <a:spcPts val="0"/>
                </a:spcAft>
                <a:buNone/>
              </a:pPr>
              <a:r>
                <a:rPr lang="en" sz="1200">
                  <a:solidFill>
                    <a:srgbClr val="191919"/>
                  </a:solidFill>
                  <a:latin typeface="Roboto"/>
                  <a:ea typeface="Roboto"/>
                  <a:cs typeface="Roboto"/>
                  <a:sym typeface="Roboto"/>
                </a:rPr>
                <a:t>Rancho Cucamonga, CA</a:t>
              </a:r>
              <a:endParaRPr sz="1200">
                <a:solidFill>
                  <a:schemeClr val="dk1"/>
                </a:solidFill>
                <a:latin typeface="Roboto"/>
                <a:ea typeface="Roboto"/>
                <a:cs typeface="Roboto"/>
                <a:sym typeface="Roboto"/>
              </a:endParaRPr>
            </a:p>
          </p:txBody>
        </p:sp>
        <p:sp>
          <p:nvSpPr>
            <p:cNvPr id="307" name="Google Shape;307;p42"/>
            <p:cNvSpPr txBox="1"/>
            <p:nvPr/>
          </p:nvSpPr>
          <p:spPr>
            <a:xfrm>
              <a:off x="7286700" y="4080397"/>
              <a:ext cx="8535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Fira Sans"/>
                  <a:ea typeface="Fira Sans"/>
                  <a:cs typeface="Fira Sans"/>
                  <a:sym typeface="Fira Sans"/>
                </a:rPr>
                <a:t>’25</a:t>
              </a:r>
              <a:endParaRPr b="1" sz="1800">
                <a:solidFill>
                  <a:schemeClr val="dk1"/>
                </a:solidFill>
                <a:latin typeface="Fira Sans"/>
                <a:ea typeface="Fira Sans"/>
                <a:cs typeface="Fira Sans"/>
                <a:sym typeface="Fira Sans"/>
              </a:endParaRPr>
            </a:p>
          </p:txBody>
        </p:sp>
      </p:grpSp>
      <p:pic>
        <p:nvPicPr>
          <p:cNvPr id="308" name="Google Shape;308;p42"/>
          <p:cNvPicPr preferRelativeResize="0"/>
          <p:nvPr/>
        </p:nvPicPr>
        <p:blipFill>
          <a:blip r:embed="rId3">
            <a:alphaModFix/>
          </a:blip>
          <a:stretch>
            <a:fillRect/>
          </a:stretch>
        </p:blipFill>
        <p:spPr>
          <a:xfrm>
            <a:off x="2910512" y="2423868"/>
            <a:ext cx="1228673" cy="1363855"/>
          </a:xfrm>
          <a:prstGeom prst="rect">
            <a:avLst/>
          </a:prstGeom>
          <a:noFill/>
          <a:ln cap="flat" cmpd="sng" w="28575">
            <a:solidFill>
              <a:schemeClr val="dk2"/>
            </a:solidFill>
            <a:prstDash val="solid"/>
            <a:round/>
            <a:headEnd len="sm" w="sm" type="none"/>
            <a:tailEnd len="sm" w="sm" type="none"/>
          </a:ln>
        </p:spPr>
      </p:pic>
      <p:pic>
        <p:nvPicPr>
          <p:cNvPr id="309" name="Google Shape;309;p42"/>
          <p:cNvPicPr preferRelativeResize="0"/>
          <p:nvPr/>
        </p:nvPicPr>
        <p:blipFill>
          <a:blip r:embed="rId4">
            <a:alphaModFix/>
          </a:blip>
          <a:stretch>
            <a:fillRect/>
          </a:stretch>
        </p:blipFill>
        <p:spPr>
          <a:xfrm>
            <a:off x="7099125" y="2173388"/>
            <a:ext cx="1228675" cy="1554778"/>
          </a:xfrm>
          <a:prstGeom prst="rect">
            <a:avLst/>
          </a:prstGeom>
          <a:noFill/>
          <a:ln cap="flat" cmpd="sng" w="28575">
            <a:solidFill>
              <a:schemeClr val="dk2"/>
            </a:solidFill>
            <a:prstDash val="solid"/>
            <a:round/>
            <a:headEnd len="sm" w="sm" type="none"/>
            <a:tailEnd len="sm" w="sm" type="none"/>
          </a:ln>
        </p:spPr>
      </p:pic>
      <p:pic>
        <p:nvPicPr>
          <p:cNvPr id="310" name="Google Shape;310;p42"/>
          <p:cNvPicPr preferRelativeResize="0"/>
          <p:nvPr/>
        </p:nvPicPr>
        <p:blipFill>
          <a:blip r:embed="rId5">
            <a:alphaModFix/>
          </a:blip>
          <a:stretch>
            <a:fillRect/>
          </a:stretch>
        </p:blipFill>
        <p:spPr>
          <a:xfrm>
            <a:off x="807752" y="2116525"/>
            <a:ext cx="1228674" cy="1241016"/>
          </a:xfrm>
          <a:prstGeom prst="rect">
            <a:avLst/>
          </a:prstGeom>
          <a:noFill/>
          <a:ln>
            <a:noFill/>
          </a:ln>
        </p:spPr>
      </p:pic>
      <p:grpSp>
        <p:nvGrpSpPr>
          <p:cNvPr id="311" name="Google Shape;311;p42"/>
          <p:cNvGrpSpPr/>
          <p:nvPr/>
        </p:nvGrpSpPr>
        <p:grpSpPr>
          <a:xfrm>
            <a:off x="463525" y="1169375"/>
            <a:ext cx="1917125" cy="3562800"/>
            <a:chOff x="463525" y="1169375"/>
            <a:chExt cx="1917125" cy="3562800"/>
          </a:xfrm>
        </p:grpSpPr>
        <p:sp>
          <p:nvSpPr>
            <p:cNvPr id="312" name="Google Shape;312;p42"/>
            <p:cNvSpPr/>
            <p:nvPr/>
          </p:nvSpPr>
          <p:spPr>
            <a:xfrm>
              <a:off x="463525" y="1169375"/>
              <a:ext cx="1900200" cy="3562800"/>
            </a:xfrm>
            <a:prstGeom prst="round2DiagRect">
              <a:avLst>
                <a:gd fmla="val 16667" name="adj1"/>
                <a:gd fmla="val 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2"/>
            <p:cNvSpPr/>
            <p:nvPr/>
          </p:nvSpPr>
          <p:spPr>
            <a:xfrm>
              <a:off x="1103975" y="1169375"/>
              <a:ext cx="653175" cy="860750"/>
            </a:xfrm>
            <a:prstGeom prst="flowChartOffpageConnector">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2"/>
            <p:cNvSpPr txBox="1"/>
            <p:nvPr/>
          </p:nvSpPr>
          <p:spPr>
            <a:xfrm>
              <a:off x="480450" y="3443944"/>
              <a:ext cx="1900200" cy="327900"/>
            </a:xfrm>
            <a:prstGeom prst="rect">
              <a:avLst/>
            </a:prstGeom>
            <a:noFill/>
            <a:ln>
              <a:noFill/>
            </a:ln>
          </p:spPr>
          <p:txBody>
            <a:bodyPr anchorCtr="0" anchor="ctr" bIns="0" lIns="182875" spcFirstLastPara="1" rIns="182875" wrap="square" tIns="0">
              <a:noAutofit/>
            </a:bodyPr>
            <a:lstStyle/>
            <a:p>
              <a:pPr indent="0" lvl="0" marL="0" rtl="0" algn="ctr">
                <a:spcBef>
                  <a:spcPts val="0"/>
                </a:spcBef>
                <a:spcAft>
                  <a:spcPts val="0"/>
                </a:spcAft>
                <a:buNone/>
              </a:pPr>
              <a:r>
                <a:rPr b="1" lang="en" sz="1500">
                  <a:solidFill>
                    <a:schemeClr val="dk1"/>
                  </a:solidFill>
                  <a:latin typeface="Fira Sans Extra Condensed"/>
                  <a:ea typeface="Fira Sans Extra Condensed"/>
                  <a:cs typeface="Fira Sans Extra Condensed"/>
                  <a:sym typeface="Fira Sans Extra Condensed"/>
                </a:rPr>
                <a:t>Ecem Yilmazhaliloglu</a:t>
              </a:r>
              <a:endParaRPr b="1" sz="1500">
                <a:solidFill>
                  <a:schemeClr val="dk1"/>
                </a:solidFill>
                <a:latin typeface="Fira Sans Extra Condensed"/>
                <a:ea typeface="Fira Sans Extra Condensed"/>
                <a:cs typeface="Fira Sans Extra Condensed"/>
                <a:sym typeface="Fira Sans Extra Condensed"/>
              </a:endParaRPr>
            </a:p>
          </p:txBody>
        </p:sp>
        <p:sp>
          <p:nvSpPr>
            <p:cNvPr id="315" name="Google Shape;315;p42"/>
            <p:cNvSpPr txBox="1"/>
            <p:nvPr/>
          </p:nvSpPr>
          <p:spPr>
            <a:xfrm>
              <a:off x="1003800" y="1541245"/>
              <a:ext cx="8535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Fira Sans"/>
                  <a:ea typeface="Fira Sans"/>
                  <a:cs typeface="Fira Sans"/>
                  <a:sym typeface="Fira Sans"/>
                </a:rPr>
                <a:t>’25</a:t>
              </a:r>
              <a:endParaRPr b="1" sz="1800">
                <a:solidFill>
                  <a:schemeClr val="dk1"/>
                </a:solidFill>
                <a:latin typeface="Fira Sans"/>
                <a:ea typeface="Fira Sans"/>
                <a:cs typeface="Fira Sans"/>
                <a:sym typeface="Fira Sans"/>
              </a:endParaRPr>
            </a:p>
          </p:txBody>
        </p:sp>
        <p:sp>
          <p:nvSpPr>
            <p:cNvPr id="316" name="Google Shape;316;p42"/>
            <p:cNvSpPr txBox="1"/>
            <p:nvPr/>
          </p:nvSpPr>
          <p:spPr>
            <a:xfrm>
              <a:off x="480450" y="3558082"/>
              <a:ext cx="1900200" cy="752100"/>
            </a:xfrm>
            <a:prstGeom prst="rect">
              <a:avLst/>
            </a:prstGeom>
            <a:noFill/>
            <a:ln>
              <a:noFill/>
            </a:ln>
          </p:spPr>
          <p:txBody>
            <a:bodyPr anchorCtr="0" anchor="ctr" bIns="0" lIns="182875" spcFirstLastPara="1" rIns="182875" wrap="square" tIns="0">
              <a:noAutofit/>
            </a:bodyPr>
            <a:lstStyle/>
            <a:p>
              <a:pPr indent="0" lvl="0" marL="0" rtl="0" algn="ctr">
                <a:lnSpc>
                  <a:spcPct val="115000"/>
                </a:lnSpc>
                <a:spcBef>
                  <a:spcPts val="0"/>
                </a:spcBef>
                <a:spcAft>
                  <a:spcPts val="0"/>
                </a:spcAft>
                <a:buNone/>
              </a:pPr>
              <a:r>
                <a:rPr lang="en" sz="1200">
                  <a:solidFill>
                    <a:srgbClr val="191919"/>
                  </a:solidFill>
                  <a:latin typeface="Roboto"/>
                  <a:ea typeface="Roboto"/>
                  <a:cs typeface="Roboto"/>
                  <a:sym typeface="Roboto"/>
                </a:rPr>
                <a:t>BS CS</a:t>
              </a:r>
              <a:endParaRPr sz="1200">
                <a:solidFill>
                  <a:srgbClr val="191919"/>
                </a:solidFill>
                <a:latin typeface="Roboto"/>
                <a:ea typeface="Roboto"/>
                <a:cs typeface="Roboto"/>
                <a:sym typeface="Roboto"/>
              </a:endParaRPr>
            </a:p>
            <a:p>
              <a:pPr indent="0" lvl="0" marL="0" rtl="0" algn="ctr">
                <a:lnSpc>
                  <a:spcPct val="115000"/>
                </a:lnSpc>
                <a:spcBef>
                  <a:spcPts val="0"/>
                </a:spcBef>
                <a:spcAft>
                  <a:spcPts val="0"/>
                </a:spcAft>
                <a:buNone/>
              </a:pPr>
              <a:r>
                <a:rPr lang="en" sz="1200">
                  <a:solidFill>
                    <a:srgbClr val="191919"/>
                  </a:solidFill>
                  <a:latin typeface="Roboto"/>
                  <a:ea typeface="Roboto"/>
                  <a:cs typeface="Roboto"/>
                  <a:sym typeface="Roboto"/>
                </a:rPr>
                <a:t>Istanbul, Turkey</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grpSp>
      <p:pic>
        <p:nvPicPr>
          <p:cNvPr id="317" name="Google Shape;317;p42"/>
          <p:cNvPicPr preferRelativeResize="0"/>
          <p:nvPr/>
        </p:nvPicPr>
        <p:blipFill>
          <a:blip r:embed="rId5">
            <a:alphaModFix/>
          </a:blip>
          <a:stretch>
            <a:fillRect/>
          </a:stretch>
        </p:blipFill>
        <p:spPr>
          <a:xfrm>
            <a:off x="807752" y="2116525"/>
            <a:ext cx="1228674" cy="1241016"/>
          </a:xfrm>
          <a:prstGeom prst="rect">
            <a:avLst/>
          </a:prstGeom>
          <a:noFill/>
          <a:ln cap="flat" cmpd="sng" w="28575">
            <a:solidFill>
              <a:schemeClr val="dk2"/>
            </a:solidFill>
            <a:prstDash val="solid"/>
            <a:round/>
            <a:headEnd len="sm" w="sm" type="none"/>
            <a:tailEnd len="sm" w="sm" type="none"/>
          </a:ln>
        </p:spPr>
      </p:pic>
      <p:pic>
        <p:nvPicPr>
          <p:cNvPr id="318" name="Google Shape;318;p42"/>
          <p:cNvPicPr preferRelativeResize="0"/>
          <p:nvPr/>
        </p:nvPicPr>
        <p:blipFill rotWithShape="1">
          <a:blip r:embed="rId6">
            <a:alphaModFix/>
          </a:blip>
          <a:srcRect b="0" l="0" r="0" t="12280"/>
          <a:stretch/>
        </p:blipFill>
        <p:spPr>
          <a:xfrm>
            <a:off x="5004812" y="2116537"/>
            <a:ext cx="1228675" cy="130300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1500200" y="2699650"/>
            <a:ext cx="3362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a:p>
            <a:pPr indent="0" lvl="0" marL="0" rtl="0" algn="l">
              <a:spcBef>
                <a:spcPts val="0"/>
              </a:spcBef>
              <a:spcAft>
                <a:spcPts val="0"/>
              </a:spcAft>
              <a:buNone/>
            </a:pPr>
            <a:r>
              <a:rPr lang="en"/>
              <a:t>DOMAIN</a:t>
            </a:r>
            <a:endParaRPr/>
          </a:p>
        </p:txBody>
      </p:sp>
      <p:sp>
        <p:nvSpPr>
          <p:cNvPr id="324" name="Google Shape;324;p43"/>
          <p:cNvSpPr txBox="1"/>
          <p:nvPr>
            <p:ph idx="2" type="title"/>
          </p:nvPr>
        </p:nvSpPr>
        <p:spPr>
          <a:xfrm>
            <a:off x="1500200" y="1602050"/>
            <a:ext cx="1288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325" name="Google Shape;325;p43"/>
          <p:cNvGrpSpPr/>
          <p:nvPr/>
        </p:nvGrpSpPr>
        <p:grpSpPr>
          <a:xfrm flipH="1">
            <a:off x="-93625" y="2521475"/>
            <a:ext cx="4993500" cy="0"/>
            <a:chOff x="2220050" y="1547100"/>
            <a:chExt cx="4993500" cy="0"/>
          </a:xfrm>
        </p:grpSpPr>
        <p:cxnSp>
          <p:nvCxnSpPr>
            <p:cNvPr id="326" name="Google Shape;326;p43"/>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327" name="Google Shape;327;p43"/>
            <p:cNvCxnSpPr/>
            <p:nvPr/>
          </p:nvCxnSpPr>
          <p:spPr>
            <a:xfrm>
              <a:off x="2684450" y="1547100"/>
              <a:ext cx="4529100" cy="0"/>
            </a:xfrm>
            <a:prstGeom prst="straightConnector1">
              <a:avLst/>
            </a:prstGeom>
            <a:noFill/>
            <a:ln cap="flat" cmpd="sng" w="9525">
              <a:solidFill>
                <a:schemeClr val="dk1"/>
              </a:solidFill>
              <a:prstDash val="solid"/>
              <a:round/>
              <a:headEnd len="med" w="med" type="none"/>
              <a:tailEnd len="med" w="med" type="none"/>
            </a:ln>
          </p:spPr>
        </p:cxnSp>
      </p:grpSp>
      <p:pic>
        <p:nvPicPr>
          <p:cNvPr id="328" name="Google Shape;328;p43"/>
          <p:cNvPicPr preferRelativeResize="0"/>
          <p:nvPr/>
        </p:nvPicPr>
        <p:blipFill rotWithShape="1">
          <a:blip r:embed="rId3">
            <a:alphaModFix/>
          </a:blip>
          <a:srcRect b="14781" l="0" r="0" t="-2041"/>
          <a:stretch/>
        </p:blipFill>
        <p:spPr>
          <a:xfrm>
            <a:off x="6284700" y="1370075"/>
            <a:ext cx="2532500" cy="2209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nvSpPr>
        <p:spPr>
          <a:xfrm>
            <a:off x="656500" y="93704"/>
            <a:ext cx="7153800" cy="30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oppins"/>
                <a:ea typeface="Poppins"/>
                <a:cs typeface="Poppins"/>
                <a:sym typeface="Poppins"/>
              </a:rPr>
              <a:t>With the </a:t>
            </a:r>
            <a:r>
              <a:rPr b="1" lang="en">
                <a:latin typeface="Poppins"/>
                <a:ea typeface="Poppins"/>
                <a:cs typeface="Poppins"/>
                <a:sym typeface="Poppins"/>
              </a:rPr>
              <a:t>studio</a:t>
            </a:r>
            <a:r>
              <a:rPr b="1" lang="en">
                <a:latin typeface="Poppins"/>
                <a:ea typeface="Poppins"/>
                <a:cs typeface="Poppins"/>
                <a:sym typeface="Poppins"/>
              </a:rPr>
              <a:t> theme of </a:t>
            </a:r>
            <a:r>
              <a:rPr b="1" i="1" lang="en">
                <a:solidFill>
                  <a:schemeClr val="dk2"/>
                </a:solidFill>
                <a:latin typeface="Poppins"/>
                <a:ea typeface="Poppins"/>
                <a:cs typeface="Poppins"/>
                <a:sym typeface="Poppins"/>
              </a:rPr>
              <a:t>AI in the Classroom</a:t>
            </a:r>
            <a:r>
              <a:rPr b="1" lang="en">
                <a:latin typeface="Poppins"/>
                <a:ea typeface="Poppins"/>
                <a:cs typeface="Poppins"/>
                <a:sym typeface="Poppins"/>
              </a:rPr>
              <a:t> in mind, we chose the following </a:t>
            </a:r>
            <a:r>
              <a:rPr b="1" lang="en">
                <a:latin typeface="Poppins"/>
                <a:ea typeface="Poppins"/>
                <a:cs typeface="Poppins"/>
                <a:sym typeface="Poppins"/>
              </a:rPr>
              <a:t>domain</a:t>
            </a:r>
            <a:r>
              <a:rPr b="1" lang="en">
                <a:latin typeface="Poppins"/>
                <a:ea typeface="Poppins"/>
                <a:cs typeface="Poppins"/>
                <a:sym typeface="Poppins"/>
              </a:rPr>
              <a:t> of </a:t>
            </a:r>
            <a:r>
              <a:rPr b="1" lang="en">
                <a:latin typeface="Poppins"/>
                <a:ea typeface="Poppins"/>
                <a:cs typeface="Poppins"/>
                <a:sym typeface="Poppins"/>
              </a:rPr>
              <a:t>interest</a:t>
            </a:r>
            <a:r>
              <a:rPr b="1" lang="en">
                <a:latin typeface="Poppins"/>
                <a:ea typeface="Poppins"/>
                <a:cs typeface="Poppins"/>
                <a:sym typeface="Poppins"/>
              </a:rPr>
              <a:t>:</a:t>
            </a:r>
            <a:endParaRPr b="1">
              <a:latin typeface="Poppins"/>
              <a:ea typeface="Poppins"/>
              <a:cs typeface="Poppins"/>
              <a:sym typeface="Poppins"/>
            </a:endParaRPr>
          </a:p>
          <a:p>
            <a:pPr indent="0" lvl="0" marL="457200" rtl="0" algn="l">
              <a:spcBef>
                <a:spcPts val="0"/>
              </a:spcBef>
              <a:spcAft>
                <a:spcPts val="0"/>
              </a:spcAft>
              <a:buNone/>
            </a:pPr>
            <a:r>
              <a:t/>
            </a:r>
            <a:endParaRPr b="1" sz="1500">
              <a:latin typeface="Poppins"/>
              <a:ea typeface="Poppins"/>
              <a:cs typeface="Poppins"/>
              <a:sym typeface="Poppins"/>
            </a:endParaRPr>
          </a:p>
          <a:p>
            <a:pPr indent="457200" lvl="0" marL="0" rtl="0" algn="l">
              <a:spcBef>
                <a:spcPts val="0"/>
              </a:spcBef>
              <a:spcAft>
                <a:spcPts val="0"/>
              </a:spcAft>
              <a:buNone/>
            </a:pPr>
            <a:r>
              <a:rPr b="1" lang="en" sz="1700">
                <a:latin typeface="Poppins"/>
                <a:ea typeface="Poppins"/>
                <a:cs typeface="Poppins"/>
                <a:sym typeface="Poppins"/>
              </a:rPr>
              <a:t>People who use the US undergraduate education system</a:t>
            </a:r>
            <a:endParaRPr sz="1700">
              <a:latin typeface="Poppins"/>
              <a:ea typeface="Poppins"/>
              <a:cs typeface="Poppins"/>
              <a:sym typeface="Poppins"/>
            </a:endParaRPr>
          </a:p>
          <a:p>
            <a:pPr indent="0" lvl="0" marL="0" rtl="0" algn="l">
              <a:spcBef>
                <a:spcPts val="0"/>
              </a:spcBef>
              <a:spcAft>
                <a:spcPts val="0"/>
              </a:spcAft>
              <a:buNone/>
            </a:pPr>
            <a:r>
              <a:t/>
            </a:r>
            <a:endParaRPr sz="1300">
              <a:solidFill>
                <a:schemeClr val="accent1"/>
              </a:solidFill>
              <a:latin typeface="Poppins"/>
              <a:ea typeface="Poppins"/>
              <a:cs typeface="Poppins"/>
              <a:sym typeface="Poppins"/>
            </a:endParaRPr>
          </a:p>
        </p:txBody>
      </p:sp>
      <p:pic>
        <p:nvPicPr>
          <p:cNvPr id="334" name="Google Shape;334;p44"/>
          <p:cNvPicPr preferRelativeResize="0"/>
          <p:nvPr/>
        </p:nvPicPr>
        <p:blipFill rotWithShape="1">
          <a:blip r:embed="rId3">
            <a:alphaModFix/>
          </a:blip>
          <a:srcRect b="7841" l="0" r="0" t="12464"/>
          <a:stretch/>
        </p:blipFill>
        <p:spPr>
          <a:xfrm>
            <a:off x="871325" y="1174950"/>
            <a:ext cx="6864901" cy="3722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1500200" y="2699650"/>
            <a:ext cx="3362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NEEDFINDING METHODS</a:t>
            </a:r>
            <a:endParaRPr sz="3600"/>
          </a:p>
        </p:txBody>
      </p:sp>
      <p:sp>
        <p:nvSpPr>
          <p:cNvPr id="340" name="Google Shape;340;p45"/>
          <p:cNvSpPr txBox="1"/>
          <p:nvPr>
            <p:ph idx="2" type="title"/>
          </p:nvPr>
        </p:nvSpPr>
        <p:spPr>
          <a:xfrm>
            <a:off x="1500200" y="1602050"/>
            <a:ext cx="1288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341" name="Google Shape;341;p45"/>
          <p:cNvGrpSpPr/>
          <p:nvPr/>
        </p:nvGrpSpPr>
        <p:grpSpPr>
          <a:xfrm flipH="1">
            <a:off x="-93625" y="2521475"/>
            <a:ext cx="4993500" cy="0"/>
            <a:chOff x="2220050" y="1547100"/>
            <a:chExt cx="4993500" cy="0"/>
          </a:xfrm>
        </p:grpSpPr>
        <p:cxnSp>
          <p:nvCxnSpPr>
            <p:cNvPr id="342" name="Google Shape;342;p45"/>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343" name="Google Shape;343;p45"/>
            <p:cNvCxnSpPr/>
            <p:nvPr/>
          </p:nvCxnSpPr>
          <p:spPr>
            <a:xfrm>
              <a:off x="2684450" y="1547100"/>
              <a:ext cx="4529100" cy="0"/>
            </a:xfrm>
            <a:prstGeom prst="straightConnector1">
              <a:avLst/>
            </a:prstGeom>
            <a:noFill/>
            <a:ln cap="flat" cmpd="sng" w="9525">
              <a:solidFill>
                <a:schemeClr val="dk1"/>
              </a:solidFill>
              <a:prstDash val="solid"/>
              <a:round/>
              <a:headEnd len="med" w="med" type="none"/>
              <a:tailEnd len="med" w="med" type="none"/>
            </a:ln>
          </p:spPr>
        </p:cxnSp>
      </p:grpSp>
      <p:pic>
        <p:nvPicPr>
          <p:cNvPr id="344" name="Google Shape;344;p45"/>
          <p:cNvPicPr preferRelativeResize="0"/>
          <p:nvPr/>
        </p:nvPicPr>
        <p:blipFill rotWithShape="1">
          <a:blip r:embed="rId3">
            <a:alphaModFix/>
          </a:blip>
          <a:srcRect b="17341" l="0" r="0" t="0"/>
          <a:stretch/>
        </p:blipFill>
        <p:spPr>
          <a:xfrm>
            <a:off x="6263400" y="1422575"/>
            <a:ext cx="2658926" cy="2197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ph type="title"/>
          </p:nvPr>
        </p:nvSpPr>
        <p:spPr>
          <a:xfrm>
            <a:off x="457200" y="13955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Participants</a:t>
            </a:r>
            <a:endParaRPr>
              <a:solidFill>
                <a:schemeClr val="dk1"/>
              </a:solidFill>
            </a:endParaRPr>
          </a:p>
        </p:txBody>
      </p:sp>
      <p:sp>
        <p:nvSpPr>
          <p:cNvPr id="350" name="Google Shape;350;p46"/>
          <p:cNvSpPr/>
          <p:nvPr/>
        </p:nvSpPr>
        <p:spPr>
          <a:xfrm>
            <a:off x="2751313" y="1170857"/>
            <a:ext cx="1457700" cy="1457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6"/>
          <p:cNvSpPr txBox="1"/>
          <p:nvPr/>
        </p:nvSpPr>
        <p:spPr>
          <a:xfrm>
            <a:off x="2625913" y="2992707"/>
            <a:ext cx="1708500" cy="73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Roboto"/>
                <a:ea typeface="Roboto"/>
                <a:cs typeface="Roboto"/>
                <a:sym typeface="Roboto"/>
              </a:rPr>
              <a:t>Current student at UC Berkeley</a:t>
            </a:r>
            <a:endParaRPr sz="1200">
              <a:latin typeface="Roboto"/>
              <a:ea typeface="Roboto"/>
              <a:cs typeface="Roboto"/>
              <a:sym typeface="Roboto"/>
            </a:endParaRPr>
          </a:p>
        </p:txBody>
      </p:sp>
      <p:sp>
        <p:nvSpPr>
          <p:cNvPr id="352" name="Google Shape;352;p46"/>
          <p:cNvSpPr txBox="1"/>
          <p:nvPr/>
        </p:nvSpPr>
        <p:spPr>
          <a:xfrm>
            <a:off x="2891263" y="2729032"/>
            <a:ext cx="1177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Fira Sans Extra Condensed"/>
                <a:ea typeface="Fira Sans Extra Condensed"/>
                <a:cs typeface="Fira Sans Extra Condensed"/>
                <a:sym typeface="Fira Sans Extra Condensed"/>
              </a:rPr>
              <a:t>Interviewee 2</a:t>
            </a:r>
            <a:endParaRPr b="1" sz="1800">
              <a:latin typeface="Fira Sans Extra Condensed"/>
              <a:ea typeface="Fira Sans Extra Condensed"/>
              <a:cs typeface="Fira Sans Extra Condensed"/>
              <a:sym typeface="Fira Sans Extra Condensed"/>
            </a:endParaRPr>
          </a:p>
        </p:txBody>
      </p:sp>
      <p:sp>
        <p:nvSpPr>
          <p:cNvPr id="353" name="Google Shape;353;p46"/>
          <p:cNvSpPr/>
          <p:nvPr/>
        </p:nvSpPr>
        <p:spPr>
          <a:xfrm>
            <a:off x="693900" y="820607"/>
            <a:ext cx="1457700" cy="1457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6"/>
          <p:cNvSpPr txBox="1"/>
          <p:nvPr/>
        </p:nvSpPr>
        <p:spPr>
          <a:xfrm>
            <a:off x="568525" y="2642457"/>
            <a:ext cx="1708500" cy="73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Roboto"/>
                <a:ea typeface="Roboto"/>
                <a:cs typeface="Roboto"/>
                <a:sym typeface="Roboto"/>
              </a:rPr>
              <a:t>Person taking a </a:t>
            </a:r>
            <a:r>
              <a:rPr lang="en" sz="1200">
                <a:latin typeface="Roboto"/>
                <a:ea typeface="Roboto"/>
                <a:cs typeface="Roboto"/>
                <a:sym typeface="Roboto"/>
              </a:rPr>
              <a:t>gap year</a:t>
            </a:r>
            <a:r>
              <a:rPr lang="en" sz="1200">
                <a:latin typeface="Roboto"/>
                <a:ea typeface="Roboto"/>
                <a:cs typeface="Roboto"/>
                <a:sym typeface="Roboto"/>
              </a:rPr>
              <a:t> after high school</a:t>
            </a:r>
            <a:endParaRPr sz="1200">
              <a:latin typeface="Roboto"/>
              <a:ea typeface="Roboto"/>
              <a:cs typeface="Roboto"/>
              <a:sym typeface="Roboto"/>
            </a:endParaRPr>
          </a:p>
        </p:txBody>
      </p:sp>
      <p:sp>
        <p:nvSpPr>
          <p:cNvPr id="355" name="Google Shape;355;p46"/>
          <p:cNvSpPr txBox="1"/>
          <p:nvPr/>
        </p:nvSpPr>
        <p:spPr>
          <a:xfrm>
            <a:off x="833850" y="2378782"/>
            <a:ext cx="1177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Fira Sans Extra Condensed"/>
                <a:ea typeface="Fira Sans Extra Condensed"/>
                <a:cs typeface="Fira Sans Extra Condensed"/>
                <a:sym typeface="Fira Sans Extra Condensed"/>
              </a:rPr>
              <a:t>Interviewee 1</a:t>
            </a:r>
            <a:endParaRPr b="1" sz="1500">
              <a:latin typeface="Fira Sans Extra Condensed"/>
              <a:ea typeface="Fira Sans Extra Condensed"/>
              <a:cs typeface="Fira Sans Extra Condensed"/>
              <a:sym typeface="Fira Sans Extra Condensed"/>
            </a:endParaRPr>
          </a:p>
        </p:txBody>
      </p:sp>
      <p:sp>
        <p:nvSpPr>
          <p:cNvPr id="356" name="Google Shape;356;p46"/>
          <p:cNvSpPr/>
          <p:nvPr/>
        </p:nvSpPr>
        <p:spPr>
          <a:xfrm>
            <a:off x="4808700" y="820607"/>
            <a:ext cx="1457700" cy="1457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6"/>
          <p:cNvSpPr txBox="1"/>
          <p:nvPr/>
        </p:nvSpPr>
        <p:spPr>
          <a:xfrm>
            <a:off x="4683300" y="2642457"/>
            <a:ext cx="1708500" cy="73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Roboto"/>
                <a:ea typeface="Roboto"/>
                <a:cs typeface="Roboto"/>
                <a:sym typeface="Roboto"/>
              </a:rPr>
              <a:t>Current student at UC Berkeley</a:t>
            </a:r>
            <a:endParaRPr sz="1200">
              <a:latin typeface="Roboto"/>
              <a:ea typeface="Roboto"/>
              <a:cs typeface="Roboto"/>
              <a:sym typeface="Roboto"/>
            </a:endParaRPr>
          </a:p>
        </p:txBody>
      </p:sp>
      <p:sp>
        <p:nvSpPr>
          <p:cNvPr id="358" name="Google Shape;358;p46"/>
          <p:cNvSpPr txBox="1"/>
          <p:nvPr/>
        </p:nvSpPr>
        <p:spPr>
          <a:xfrm>
            <a:off x="4948650" y="2378782"/>
            <a:ext cx="1177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Fira Sans Extra Condensed"/>
                <a:ea typeface="Fira Sans Extra Condensed"/>
                <a:cs typeface="Fira Sans Extra Condensed"/>
                <a:sym typeface="Fira Sans Extra Condensed"/>
              </a:rPr>
              <a:t>Interviewee 3</a:t>
            </a:r>
            <a:endParaRPr b="1" sz="1800">
              <a:latin typeface="Fira Sans Extra Condensed"/>
              <a:ea typeface="Fira Sans Extra Condensed"/>
              <a:cs typeface="Fira Sans Extra Condensed"/>
              <a:sym typeface="Fira Sans Extra Condensed"/>
            </a:endParaRPr>
          </a:p>
        </p:txBody>
      </p:sp>
      <p:sp>
        <p:nvSpPr>
          <p:cNvPr id="359" name="Google Shape;359;p46"/>
          <p:cNvSpPr/>
          <p:nvPr/>
        </p:nvSpPr>
        <p:spPr>
          <a:xfrm>
            <a:off x="6959675" y="1170857"/>
            <a:ext cx="1457700" cy="1457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6"/>
          <p:cNvSpPr txBox="1"/>
          <p:nvPr/>
        </p:nvSpPr>
        <p:spPr>
          <a:xfrm>
            <a:off x="6834275" y="2992707"/>
            <a:ext cx="1708500" cy="73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Roboto"/>
                <a:ea typeface="Roboto"/>
                <a:cs typeface="Roboto"/>
                <a:sym typeface="Roboto"/>
              </a:rPr>
              <a:t>A recent graduate from UC Davis</a:t>
            </a:r>
            <a:endParaRPr sz="1200">
              <a:latin typeface="Roboto"/>
              <a:ea typeface="Roboto"/>
              <a:cs typeface="Roboto"/>
              <a:sym typeface="Roboto"/>
            </a:endParaRPr>
          </a:p>
        </p:txBody>
      </p:sp>
      <p:sp>
        <p:nvSpPr>
          <p:cNvPr id="361" name="Google Shape;361;p46"/>
          <p:cNvSpPr txBox="1"/>
          <p:nvPr/>
        </p:nvSpPr>
        <p:spPr>
          <a:xfrm>
            <a:off x="7099625" y="2729032"/>
            <a:ext cx="1221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Fira Sans Extra Condensed"/>
                <a:ea typeface="Fira Sans Extra Condensed"/>
                <a:cs typeface="Fira Sans Extra Condensed"/>
                <a:sym typeface="Fira Sans Extra Condensed"/>
              </a:rPr>
              <a:t>Interviewee 4</a:t>
            </a:r>
            <a:endParaRPr b="1" sz="1800">
              <a:latin typeface="Fira Sans Extra Condensed"/>
              <a:ea typeface="Fira Sans Extra Condensed"/>
              <a:cs typeface="Fira Sans Extra Condensed"/>
              <a:sym typeface="Fira Sans Extra Condensed"/>
            </a:endParaRPr>
          </a:p>
        </p:txBody>
      </p:sp>
      <p:grpSp>
        <p:nvGrpSpPr>
          <p:cNvPr id="362" name="Google Shape;362;p46"/>
          <p:cNvGrpSpPr/>
          <p:nvPr/>
        </p:nvGrpSpPr>
        <p:grpSpPr>
          <a:xfrm>
            <a:off x="3201268" y="1625459"/>
            <a:ext cx="557780" cy="548493"/>
            <a:chOff x="-56012425" y="1903275"/>
            <a:chExt cx="320600" cy="318225"/>
          </a:xfrm>
        </p:grpSpPr>
        <p:sp>
          <p:nvSpPr>
            <p:cNvPr id="363" name="Google Shape;363;p46"/>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6"/>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46"/>
          <p:cNvGrpSpPr/>
          <p:nvPr/>
        </p:nvGrpSpPr>
        <p:grpSpPr>
          <a:xfrm>
            <a:off x="5258696" y="1223659"/>
            <a:ext cx="557796" cy="613570"/>
            <a:chOff x="-52887125" y="2686975"/>
            <a:chExt cx="279625" cy="318225"/>
          </a:xfrm>
        </p:grpSpPr>
        <p:sp>
          <p:nvSpPr>
            <p:cNvPr id="366" name="Google Shape;366;p46"/>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6"/>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6"/>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6"/>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46"/>
          <p:cNvSpPr/>
          <p:nvPr/>
        </p:nvSpPr>
        <p:spPr>
          <a:xfrm>
            <a:off x="693900" y="4298355"/>
            <a:ext cx="7723500" cy="233700"/>
          </a:xfrm>
          <a:prstGeom prst="lef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grpSp>
        <p:nvGrpSpPr>
          <p:cNvPr id="371" name="Google Shape;371;p46"/>
          <p:cNvGrpSpPr/>
          <p:nvPr/>
        </p:nvGrpSpPr>
        <p:grpSpPr>
          <a:xfrm>
            <a:off x="7409632" y="1602215"/>
            <a:ext cx="557792" cy="594981"/>
            <a:chOff x="-52505925" y="2295525"/>
            <a:chExt cx="299325" cy="317425"/>
          </a:xfrm>
        </p:grpSpPr>
        <p:sp>
          <p:nvSpPr>
            <p:cNvPr id="372" name="Google Shape;372;p46"/>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6"/>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6"/>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46"/>
          <p:cNvGrpSpPr/>
          <p:nvPr/>
        </p:nvGrpSpPr>
        <p:grpSpPr>
          <a:xfrm>
            <a:off x="1143861" y="1251560"/>
            <a:ext cx="557782" cy="557772"/>
            <a:chOff x="-57579800" y="2686975"/>
            <a:chExt cx="322175" cy="319000"/>
          </a:xfrm>
        </p:grpSpPr>
        <p:sp>
          <p:nvSpPr>
            <p:cNvPr id="377" name="Google Shape;377;p46"/>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6"/>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6"/>
          <p:cNvSpPr txBox="1"/>
          <p:nvPr/>
        </p:nvSpPr>
        <p:spPr>
          <a:xfrm>
            <a:off x="3039453" y="3915850"/>
            <a:ext cx="3065100" cy="38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Usage of college education</a:t>
            </a:r>
            <a:endParaRPr b="1" sz="1800">
              <a:latin typeface="Fira Sans Extra Condensed"/>
              <a:ea typeface="Fira Sans Extra Condensed"/>
              <a:cs typeface="Fira Sans Extra Condensed"/>
              <a:sym typeface="Fira Sans Extra Condensed"/>
            </a:endParaRPr>
          </a:p>
        </p:txBody>
      </p:sp>
      <p:sp>
        <p:nvSpPr>
          <p:cNvPr id="380" name="Google Shape;380;p46"/>
          <p:cNvSpPr txBox="1"/>
          <p:nvPr/>
        </p:nvSpPr>
        <p:spPr>
          <a:xfrm>
            <a:off x="568500" y="4519312"/>
            <a:ext cx="1708500" cy="42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Roboto"/>
                <a:ea typeface="Roboto"/>
                <a:cs typeface="Roboto"/>
                <a:sym typeface="Roboto"/>
              </a:rPr>
              <a:t>Less extreme</a:t>
            </a:r>
            <a:endParaRPr sz="1200">
              <a:latin typeface="Roboto"/>
              <a:ea typeface="Roboto"/>
              <a:cs typeface="Roboto"/>
              <a:sym typeface="Roboto"/>
            </a:endParaRPr>
          </a:p>
        </p:txBody>
      </p:sp>
      <p:sp>
        <p:nvSpPr>
          <p:cNvPr id="381" name="Google Shape;381;p46"/>
          <p:cNvSpPr txBox="1"/>
          <p:nvPr/>
        </p:nvSpPr>
        <p:spPr>
          <a:xfrm>
            <a:off x="6834275" y="4519312"/>
            <a:ext cx="1708500" cy="42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Roboto"/>
                <a:ea typeface="Roboto"/>
                <a:cs typeface="Roboto"/>
                <a:sym typeface="Roboto"/>
              </a:rPr>
              <a:t>More </a:t>
            </a:r>
            <a:r>
              <a:rPr lang="en" sz="1200">
                <a:latin typeface="Roboto"/>
                <a:ea typeface="Roboto"/>
                <a:cs typeface="Roboto"/>
                <a:sym typeface="Roboto"/>
              </a:rPr>
              <a:t>extreme</a:t>
            </a:r>
            <a:endParaRPr sz="12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Missing Populations</a:t>
            </a:r>
            <a:endParaRPr/>
          </a:p>
        </p:txBody>
      </p:sp>
      <p:sp>
        <p:nvSpPr>
          <p:cNvPr id="387" name="Google Shape;387;p47"/>
          <p:cNvSpPr txBox="1"/>
          <p:nvPr>
            <p:ph idx="1" type="body"/>
          </p:nvPr>
        </p:nvSpPr>
        <p:spPr>
          <a:xfrm>
            <a:off x="720000" y="1017725"/>
            <a:ext cx="77040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Although</a:t>
            </a:r>
            <a:r>
              <a:rPr lang="en" sz="1500"/>
              <a:t> we tried to interview a representative sample of US undergraduate student, some </a:t>
            </a:r>
            <a:r>
              <a:rPr lang="en" sz="1500"/>
              <a:t>important</a:t>
            </a:r>
            <a:r>
              <a:rPr lang="en" sz="1500"/>
              <a:t> groups were </a:t>
            </a:r>
            <a:r>
              <a:rPr b="1" lang="en" sz="1500"/>
              <a:t>missing </a:t>
            </a:r>
            <a:r>
              <a:rPr lang="en" sz="1500"/>
              <a:t>from our participant list:</a:t>
            </a:r>
            <a:endParaRPr sz="1500"/>
          </a:p>
          <a:p>
            <a:pPr indent="0" lvl="0" marL="0" rtl="0" algn="l">
              <a:spcBef>
                <a:spcPts val="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Students with a documented </a:t>
            </a:r>
            <a:r>
              <a:rPr lang="en" sz="1500"/>
              <a:t>disability</a:t>
            </a:r>
            <a:endParaRPr sz="1500"/>
          </a:p>
          <a:p>
            <a:pPr indent="-323850" lvl="0" marL="457200" rtl="0" algn="l">
              <a:lnSpc>
                <a:spcPct val="100000"/>
              </a:lnSpc>
              <a:spcBef>
                <a:spcPts val="0"/>
              </a:spcBef>
              <a:spcAft>
                <a:spcPts val="0"/>
              </a:spcAft>
              <a:buSzPts val="1500"/>
              <a:buChar char="●"/>
            </a:pPr>
            <a:r>
              <a:rPr lang="en" sz="1500"/>
              <a:t>Students outside of California</a:t>
            </a:r>
            <a:endParaRPr sz="1500"/>
          </a:p>
          <a:p>
            <a:pPr indent="-323850" lvl="0" marL="457200" rtl="0" algn="l">
              <a:lnSpc>
                <a:spcPct val="100000"/>
              </a:lnSpc>
              <a:spcBef>
                <a:spcPts val="0"/>
              </a:spcBef>
              <a:spcAft>
                <a:spcPts val="0"/>
              </a:spcAft>
              <a:buSzPts val="1500"/>
              <a:buChar char="●"/>
            </a:pPr>
            <a:r>
              <a:rPr lang="en" sz="1500"/>
              <a:t>Students enrolled in private universities</a:t>
            </a:r>
            <a:endParaRPr sz="1500"/>
          </a:p>
          <a:p>
            <a:pPr indent="0" lvl="0" marL="0" rtl="0" algn="l">
              <a:lnSpc>
                <a:spcPct val="100000"/>
              </a:lnSpc>
              <a:spcBef>
                <a:spcPts val="0"/>
              </a:spcBef>
              <a:spcAft>
                <a:spcPts val="0"/>
              </a:spcAft>
              <a:buNone/>
            </a:pPr>
            <a:r>
              <a:t/>
            </a:r>
            <a:endParaRPr sz="1500"/>
          </a:p>
          <a:p>
            <a:pPr indent="0" lvl="0" marL="0" rtl="0" algn="l">
              <a:spcBef>
                <a:spcPts val="0"/>
              </a:spcBef>
              <a:spcAft>
                <a:spcPts val="0"/>
              </a:spcAft>
              <a:buNone/>
            </a:pPr>
            <a:r>
              <a:rPr lang="en" sz="1500"/>
              <a:t>In </a:t>
            </a:r>
            <a:r>
              <a:rPr lang="en" sz="1500"/>
              <a:t>addition, we did not survey demographic information, and so we cannot conclude that we have representative sample in terms of:</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Ethnicity</a:t>
            </a:r>
            <a:endParaRPr sz="1500"/>
          </a:p>
          <a:p>
            <a:pPr indent="-323850" lvl="0" marL="457200" rtl="0" algn="l">
              <a:spcBef>
                <a:spcPts val="0"/>
              </a:spcBef>
              <a:spcAft>
                <a:spcPts val="0"/>
              </a:spcAft>
              <a:buSzPts val="1500"/>
              <a:buChar char="●"/>
            </a:pPr>
            <a:r>
              <a:rPr lang="en" sz="1500"/>
              <a:t>Gender Identity</a:t>
            </a:r>
            <a:endParaRPr sz="1500"/>
          </a:p>
          <a:p>
            <a:pPr indent="-323850" lvl="0" marL="457200" rtl="0" algn="l">
              <a:spcBef>
                <a:spcPts val="0"/>
              </a:spcBef>
              <a:spcAft>
                <a:spcPts val="0"/>
              </a:spcAft>
              <a:buSzPts val="1500"/>
              <a:buChar char="●"/>
            </a:pPr>
            <a:r>
              <a:rPr lang="en" sz="1500"/>
              <a:t>FLI status</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sign Elements Infographics by Slidesgo">
  <a:themeElements>
    <a:clrScheme name="Simple Light">
      <a:dk1>
        <a:srgbClr val="000000"/>
      </a:dk1>
      <a:lt1>
        <a:srgbClr val="FFFFFF"/>
      </a:lt1>
      <a:dk2>
        <a:srgbClr val="595959"/>
      </a:dk2>
      <a:lt2>
        <a:srgbClr val="EEEEEE"/>
      </a:lt2>
      <a:accent1>
        <a:srgbClr val="264653"/>
      </a:accent1>
      <a:accent2>
        <a:srgbClr val="2A9D8F"/>
      </a:accent2>
      <a:accent3>
        <a:srgbClr val="8AB17D"/>
      </a:accent3>
      <a:accent4>
        <a:srgbClr val="E76F51"/>
      </a:accent4>
      <a:accent5>
        <a:srgbClr val="F4A261"/>
      </a:accent5>
      <a:accent6>
        <a:srgbClr val="E9C46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ean and Neat Style Portfolio by Slidesgo">
  <a:themeElements>
    <a:clrScheme name="Simple Light">
      <a:dk1>
        <a:srgbClr val="191919"/>
      </a:dk1>
      <a:lt1>
        <a:srgbClr val="FFFFFF"/>
      </a:lt1>
      <a:dk2>
        <a:srgbClr val="2A9D8F"/>
      </a:dk2>
      <a:lt2>
        <a:srgbClr val="D9D9D9"/>
      </a:lt2>
      <a:accent1>
        <a:srgbClr val="264653"/>
      </a:accent1>
      <a:accent2>
        <a:srgbClr val="2A9D8F"/>
      </a:accent2>
      <a:accent3>
        <a:srgbClr val="8AB17D"/>
      </a:accent3>
      <a:accent4>
        <a:srgbClr val="E76F51"/>
      </a:accent4>
      <a:accent5>
        <a:srgbClr val="F4A261"/>
      </a:accent5>
      <a:accent6>
        <a:srgbClr val="E9C46A"/>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